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1"/>
  </p:notesMasterIdLst>
  <p:sldIdLst>
    <p:sldId id="257" r:id="rId3"/>
    <p:sldId id="329" r:id="rId4"/>
    <p:sldId id="330" r:id="rId5"/>
    <p:sldId id="331" r:id="rId6"/>
    <p:sldId id="324" r:id="rId7"/>
    <p:sldId id="319" r:id="rId8"/>
    <p:sldId id="332" r:id="rId9"/>
    <p:sldId id="287" r:id="rId10"/>
    <p:sldId id="333" r:id="rId11"/>
    <p:sldId id="328" r:id="rId12"/>
    <p:sldId id="268" r:id="rId13"/>
    <p:sldId id="322" r:id="rId14"/>
    <p:sldId id="336" r:id="rId15"/>
    <p:sldId id="335" r:id="rId16"/>
    <p:sldId id="337" r:id="rId17"/>
    <p:sldId id="342" r:id="rId18"/>
    <p:sldId id="341" r:id="rId19"/>
    <p:sldId id="292" r:id="rId20"/>
    <p:sldId id="338" r:id="rId21"/>
    <p:sldId id="363" r:id="rId22"/>
    <p:sldId id="343" r:id="rId23"/>
    <p:sldId id="290" r:id="rId24"/>
    <p:sldId id="320" r:id="rId25"/>
    <p:sldId id="291" r:id="rId26"/>
    <p:sldId id="318" r:id="rId27"/>
    <p:sldId id="306" r:id="rId28"/>
    <p:sldId id="346" r:id="rId29"/>
    <p:sldId id="345" r:id="rId30"/>
    <p:sldId id="344" r:id="rId31"/>
    <p:sldId id="313" r:id="rId32"/>
    <p:sldId id="347" r:id="rId33"/>
    <p:sldId id="349" r:id="rId34"/>
    <p:sldId id="350" r:id="rId35"/>
    <p:sldId id="351" r:id="rId36"/>
    <p:sldId id="352" r:id="rId37"/>
    <p:sldId id="353" r:id="rId38"/>
    <p:sldId id="354" r:id="rId39"/>
    <p:sldId id="355" r:id="rId40"/>
    <p:sldId id="356" r:id="rId41"/>
    <p:sldId id="357" r:id="rId42"/>
    <p:sldId id="359" r:id="rId43"/>
    <p:sldId id="360" r:id="rId44"/>
    <p:sldId id="364" r:id="rId45"/>
    <p:sldId id="323" r:id="rId46"/>
    <p:sldId id="361" r:id="rId47"/>
    <p:sldId id="286" r:id="rId48"/>
    <p:sldId id="362" r:id="rId49"/>
    <p:sldId id="29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am, Julia" initials="RJ" lastIdx="31" clrIdx="0">
    <p:extLst>
      <p:ext uri="{19B8F6BF-5375-455C-9EA6-DF929625EA0E}">
        <p15:presenceInfo xmlns:p15="http://schemas.microsoft.com/office/powerpoint/2012/main" userId="S::jream@nrel.gov::bc300947-d52a-433c-819b-98e2aa6b848f" providerId="AD"/>
      </p:ext>
    </p:extLst>
  </p:cmAuthor>
  <p:cmAuthor id="2" name="Henry de Frahan, Marc" initials="HdFM" lastIdx="49" clrIdx="1">
    <p:extLst>
      <p:ext uri="{19B8F6BF-5375-455C-9EA6-DF929625EA0E}">
        <p15:presenceInfo xmlns:p15="http://schemas.microsoft.com/office/powerpoint/2012/main" userId="S::mhenryde@nrel.gov::0f6abd5a-0a85-4910-95ff-1ff0239efe24" providerId="AD"/>
      </p:ext>
    </p:extLst>
  </p:cmAuthor>
  <p:cmAuthor id="3" name="Julia Ream" initials="JR" lastIdx="28" clrIdx="2">
    <p:extLst>
      <p:ext uri="{19B8F6BF-5375-455C-9EA6-DF929625EA0E}">
        <p15:presenceInfo xmlns:p15="http://schemas.microsoft.com/office/powerpoint/2012/main" userId="S::jr13c@my.fsu.edu::9c200f9e-adfe-46fd-8805-c2d56123de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0"/>
    <p:restoredTop sz="94694"/>
  </p:normalViewPr>
  <p:slideViewPr>
    <p:cSldViewPr snapToGrid="0" snapToObjects="1">
      <p:cViewPr>
        <p:scale>
          <a:sx n="86" d="100"/>
          <a:sy n="86" d="100"/>
        </p:scale>
        <p:origin x="91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EA7F9-A540-8C44-9C5E-382126D8C4FF}" type="datetimeFigureOut">
              <a:rPr lang="en-US" smtClean="0"/>
              <a:t>7/8/23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62D99-0CF8-7C4C-87B1-1C56C5E9C567}" type="slidenum">
              <a:rPr lang="en-US" smtClean="0"/>
              <a:t>‹#›</a:t>
            </a:fld>
            <a:endParaRPr lang="en-US"/>
          </a:p>
        </p:txBody>
      </p:sp>
    </p:spTree>
    <p:extLst>
      <p:ext uri="{BB962C8B-B14F-4D97-AF65-F5344CB8AC3E}">
        <p14:creationId xmlns:p14="http://schemas.microsoft.com/office/powerpoint/2010/main" val="51827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thesource.nrel.gov/publishing/disclaimers.html"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FDBA-E7BA-1649-9147-CD7E5F1B6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B75EB-9260-A34F-86D4-8DACDA7B43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D08026-4697-2949-9B1A-65C3D49597DF}"/>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76FB9C68-C083-B84B-97ED-F89C5D4E2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144AF-3074-FF46-BB6D-E4B339A037E8}"/>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361689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FC32-1AAD-A14C-BB13-C1556C849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5DA0DF-04C1-D241-B44E-5E3F06B9C3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EBFC5-7D6A-F443-95E2-61A0CED62E94}"/>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09305FB8-E169-5744-A012-EF460DDC5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00C96-0B5B-DB4E-92CD-708C6450C4D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23048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A912CD-03DA-994E-B097-BB33ED0AD3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18DE3D-9C39-2F43-AC6D-989A4838C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9B529-6837-DA40-BF97-3F6F0691367B}"/>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9573B54-FA3A-354F-815B-A908FAAFA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18CB8-72B9-D74F-8CC9-682693791C31}"/>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366188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76343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3525794" y="516237"/>
            <a:ext cx="8446529" cy="4053016"/>
          </a:xfrm>
          <a:prstGeom prst="rect">
            <a:avLst/>
          </a:prstGeom>
          <a:ln>
            <a:solidFill>
              <a:schemeClr val="tx1">
                <a:lumMod val="20000"/>
                <a:lumOff val="80000"/>
              </a:schemeClr>
            </a:solidFill>
          </a:ln>
        </p:spPr>
      </p:pic>
      <p:sp>
        <p:nvSpPr>
          <p:cNvPr id="3" name="TextBox 2"/>
          <p:cNvSpPr txBox="1"/>
          <p:nvPr userDrawn="1"/>
        </p:nvSpPr>
        <p:spPr>
          <a:xfrm>
            <a:off x="428367" y="296565"/>
            <a:ext cx="2987589" cy="5262979"/>
          </a:xfrm>
          <a:prstGeom prst="rect">
            <a:avLst/>
          </a:prstGeom>
          <a:noFill/>
        </p:spPr>
        <p:txBody>
          <a:bodyPr wrap="square" rtlCol="0">
            <a:spAutoFit/>
          </a:bodyPr>
          <a:lstStyle/>
          <a:p>
            <a:pPr algn="l"/>
            <a:r>
              <a:rPr lang="en-US" sz="2400" b="1" i="1" dirty="0">
                <a:solidFill>
                  <a:srgbClr val="FF0000"/>
                </a:solidFill>
              </a:rPr>
              <a:t>PC Users:</a:t>
            </a:r>
          </a:p>
          <a:p>
            <a:pPr algn="l"/>
            <a:r>
              <a:rPr lang="en-US" sz="2400" i="1" dirty="0">
                <a:solidFill>
                  <a:srgbClr val="FF0000"/>
                </a:solidFill>
              </a:rPr>
              <a:t>Microsoft PowerPoint for Windows has default settings that continually compress images. To avoid loss</a:t>
            </a:r>
            <a:r>
              <a:rPr lang="en-US" sz="2400" i="1" baseline="0" dirty="0">
                <a:solidFill>
                  <a:srgbClr val="FF0000"/>
                </a:solidFill>
              </a:rPr>
              <a:t> of quality </a:t>
            </a:r>
            <a:r>
              <a:rPr lang="en-US" sz="2400" i="1" dirty="0">
                <a:solidFill>
                  <a:srgbClr val="FF0000"/>
                </a:solidFill>
              </a:rPr>
              <a:t>for photos and graphics within this presentation file,</a:t>
            </a:r>
            <a:r>
              <a:rPr lang="en-US" sz="2400" i="1" baseline="0" dirty="0">
                <a:solidFill>
                  <a:srgbClr val="FF0000"/>
                </a:solidFill>
              </a:rPr>
              <a:t> </a:t>
            </a:r>
            <a:r>
              <a:rPr lang="en-US" sz="2400" i="1" dirty="0">
                <a:solidFill>
                  <a:srgbClr val="FF0000"/>
                </a:solidFill>
              </a:rPr>
              <a:t>please follow these</a:t>
            </a:r>
            <a:r>
              <a:rPr lang="en-US" sz="2400" i="1" baseline="0" dirty="0">
                <a:solidFill>
                  <a:srgbClr val="FF0000"/>
                </a:solidFill>
              </a:rPr>
              <a:t> instructions </a:t>
            </a:r>
            <a:r>
              <a:rPr lang="en-US" sz="2400" i="1" dirty="0">
                <a:solidFill>
                  <a:srgbClr val="FF0000"/>
                </a:solidFill>
              </a:rPr>
              <a:t>to change your software settings.</a:t>
            </a:r>
            <a:endParaRPr lang="en-US" sz="2400" dirty="0"/>
          </a:p>
          <a:p>
            <a:endParaRPr lang="en-US" sz="2400" dirty="0"/>
          </a:p>
        </p:txBody>
      </p:sp>
    </p:spTree>
    <p:extLst>
      <p:ext uri="{BB962C8B-B14F-4D97-AF65-F5344CB8AC3E}">
        <p14:creationId xmlns:p14="http://schemas.microsoft.com/office/powerpoint/2010/main" val="255344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386879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932"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616064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65" y="0"/>
            <a:ext cx="12192000"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820287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3555737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1035352"/>
          </a:xfrm>
        </p:spPr>
        <p:txBody>
          <a:bodyPr/>
          <a:lstStyle/>
          <a:p>
            <a:r>
              <a:rPr lang="en-US"/>
              <a:t>Simple Slide</a:t>
            </a:r>
          </a:p>
        </p:txBody>
      </p:sp>
      <p:sp>
        <p:nvSpPr>
          <p:cNvPr id="5" name="TextBox 4"/>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111525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56037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6DF1F-C02C-1848-83A8-2D56351BA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AFB697-F797-CF4A-9E07-7B863545F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FA9A8-F8F8-5B47-B034-A24808CE2B7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A26E6DA-0FCF-4944-804B-B757F0958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8A940-0FF6-F144-94DF-6F0AFE5C486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161337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860776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889240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733773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95480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3535067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024898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400481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258554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6525694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33746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E5E9-C456-F640-8797-0F9DBEBE1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696CF2-0672-684B-81E8-670640342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C699F1-66DF-F24C-A53C-649E543B2E5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FAC3A6D3-A189-7A4B-9CBE-1C6E882B3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99433-436B-8A40-BF21-68B386070E6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1823423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929325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137113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21039"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Transition Slide</a:t>
            </a:r>
          </a:p>
        </p:txBody>
      </p:sp>
    </p:spTree>
    <p:extLst>
      <p:ext uri="{BB962C8B-B14F-4D97-AF65-F5344CB8AC3E}">
        <p14:creationId xmlns:p14="http://schemas.microsoft.com/office/powerpoint/2010/main" val="2341397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0"/>
            <a:ext cx="4279652" cy="2265941"/>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5437114" y="556685"/>
            <a:ext cx="6359071" cy="1709257"/>
          </a:xfrm>
        </p:spPr>
        <p:txBody>
          <a:bodyPr lIns="0" tIns="0" rIns="0" bIns="0" anchor="ctr" anchorCtr="0">
            <a:noAutofit/>
          </a:bodyPr>
          <a:lstStyle>
            <a:lvl1pPr marL="0" indent="0">
              <a:buNone/>
              <a:defRPr sz="2667"/>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624418" y="2774774"/>
            <a:ext cx="2511385" cy="1914812"/>
          </a:xfrm>
          <a:prstGeom prst="rect">
            <a:avLst/>
          </a:prstGeom>
        </p:spPr>
        <p:txBody>
          <a:bodyPr vert="horz"/>
          <a:lstStyle>
            <a:lvl1pPr marL="0" indent="0">
              <a:buNone/>
              <a:defRPr sz="1600"/>
            </a:lvl1pPr>
          </a:lstStyle>
          <a:p>
            <a:r>
              <a:rPr lang="en-US"/>
              <a:t>Insert Chart</a:t>
            </a:r>
          </a:p>
        </p:txBody>
      </p:sp>
      <p:sp>
        <p:nvSpPr>
          <p:cNvPr id="10" name="Chart Placeholder 6"/>
          <p:cNvSpPr>
            <a:spLocks noGrp="1"/>
          </p:cNvSpPr>
          <p:nvPr>
            <p:ph type="chart" sz="quarter" idx="12" hasCustomPrompt="1"/>
          </p:nvPr>
        </p:nvSpPr>
        <p:spPr>
          <a:xfrm>
            <a:off x="9284800" y="2774774"/>
            <a:ext cx="2511385" cy="1914812"/>
          </a:xfrm>
          <a:prstGeom prst="rect">
            <a:avLst/>
          </a:prstGeom>
        </p:spPr>
        <p:txBody>
          <a:bodyPr vert="horz"/>
          <a:lstStyle>
            <a:lvl1pPr marL="0" indent="0">
              <a:buNone/>
              <a:defRPr sz="1600"/>
            </a:lvl1pPr>
          </a:lstStyle>
          <a:p>
            <a:r>
              <a:rPr lang="en-US"/>
              <a:t>Insert Chart</a:t>
            </a:r>
          </a:p>
        </p:txBody>
      </p:sp>
      <p:sp>
        <p:nvSpPr>
          <p:cNvPr id="11" name="Chart Placeholder 6"/>
          <p:cNvSpPr>
            <a:spLocks noGrp="1"/>
          </p:cNvSpPr>
          <p:nvPr>
            <p:ph type="chart" sz="quarter" idx="13" hasCustomPrompt="1"/>
          </p:nvPr>
        </p:nvSpPr>
        <p:spPr>
          <a:xfrm>
            <a:off x="6354569" y="2774774"/>
            <a:ext cx="2511385" cy="1914812"/>
          </a:xfrm>
          <a:prstGeom prst="rect">
            <a:avLst/>
          </a:prstGeom>
        </p:spPr>
        <p:txBody>
          <a:bodyPr vert="horz"/>
          <a:lstStyle>
            <a:lvl1pPr marL="0" indent="0">
              <a:buNone/>
              <a:defRPr sz="1600"/>
            </a:lvl1pPr>
          </a:lstStyle>
          <a:p>
            <a:r>
              <a:rPr lang="en-US"/>
              <a:t>Insert Chart</a:t>
            </a:r>
          </a:p>
        </p:txBody>
      </p:sp>
      <p:sp>
        <p:nvSpPr>
          <p:cNvPr id="12" name="Chart Placeholder 6"/>
          <p:cNvSpPr>
            <a:spLocks noGrp="1"/>
          </p:cNvSpPr>
          <p:nvPr>
            <p:ph type="chart" sz="quarter" idx="14" hasCustomPrompt="1"/>
          </p:nvPr>
        </p:nvSpPr>
        <p:spPr>
          <a:xfrm>
            <a:off x="3490746" y="2774774"/>
            <a:ext cx="2511385" cy="1914812"/>
          </a:xfrm>
          <a:prstGeom prst="rect">
            <a:avLst/>
          </a:prstGeom>
        </p:spPr>
        <p:txBody>
          <a:bodyPr vert="horz"/>
          <a:lstStyle>
            <a:lvl1pPr marL="0" indent="0">
              <a:buNone/>
              <a:defRPr sz="1600"/>
            </a:lvl1pPr>
          </a:lstStyle>
          <a:p>
            <a:r>
              <a:rPr lang="en-US"/>
              <a:t>Insert Chart</a:t>
            </a:r>
          </a:p>
        </p:txBody>
      </p:sp>
      <p:sp>
        <p:nvSpPr>
          <p:cNvPr id="14" name="Text Placeholder 13"/>
          <p:cNvSpPr>
            <a:spLocks noGrp="1"/>
          </p:cNvSpPr>
          <p:nvPr>
            <p:ph type="body" sz="quarter" idx="15" hasCustomPrompt="1"/>
          </p:nvPr>
        </p:nvSpPr>
        <p:spPr>
          <a:xfrm>
            <a:off x="62441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5" name="Text Placeholder 13"/>
          <p:cNvSpPr>
            <a:spLocks noGrp="1"/>
          </p:cNvSpPr>
          <p:nvPr>
            <p:ph type="body" sz="quarter" idx="16" hasCustomPrompt="1"/>
          </p:nvPr>
        </p:nvSpPr>
        <p:spPr>
          <a:xfrm>
            <a:off x="3491765"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6" name="Text Placeholder 13"/>
          <p:cNvSpPr>
            <a:spLocks noGrp="1"/>
          </p:cNvSpPr>
          <p:nvPr>
            <p:ph type="body" sz="quarter" idx="17" hasCustomPrompt="1"/>
          </p:nvPr>
        </p:nvSpPr>
        <p:spPr>
          <a:xfrm>
            <a:off x="635558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7" name="Text Placeholder 13"/>
          <p:cNvSpPr>
            <a:spLocks noGrp="1"/>
          </p:cNvSpPr>
          <p:nvPr>
            <p:ph type="body" sz="quarter" idx="18" hasCustomPrompt="1"/>
          </p:nvPr>
        </p:nvSpPr>
        <p:spPr>
          <a:xfrm>
            <a:off x="9284799"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8" name="Text Placeholder 13"/>
          <p:cNvSpPr>
            <a:spLocks noGrp="1"/>
          </p:cNvSpPr>
          <p:nvPr>
            <p:ph type="body" sz="quarter" idx="19" hasCustomPrompt="1"/>
          </p:nvPr>
        </p:nvSpPr>
        <p:spPr>
          <a:xfrm>
            <a:off x="624417" y="6233413"/>
            <a:ext cx="2510367" cy="273596"/>
          </a:xfrm>
        </p:spPr>
        <p:txBody>
          <a:bodyPr lIns="0" tIns="0" rIns="0" bIns="0">
            <a:noAutofit/>
          </a:bodyPr>
          <a:lstStyle>
            <a:lvl1pPr marL="0" indent="0" algn="l">
              <a:buNone/>
              <a:defRPr sz="1333" baseline="0"/>
            </a:lvl1pPr>
            <a:lvl2pPr>
              <a:defRPr sz="1867"/>
            </a:lvl2pPr>
            <a:lvl3pPr>
              <a:defRPr sz="1867"/>
            </a:lvl3pPr>
            <a:lvl4pPr>
              <a:defRPr sz="1867"/>
            </a:lvl4pPr>
            <a:lvl5pPr>
              <a:defRPr sz="1867"/>
            </a:lvl5pPr>
          </a:lstStyle>
          <a:p>
            <a:pPr lvl="0"/>
            <a:r>
              <a:rPr lang="en-US"/>
              <a:t>Data citation</a:t>
            </a:r>
          </a:p>
        </p:txBody>
      </p:sp>
      <p:sp>
        <p:nvSpPr>
          <p:cNvPr id="19" name="TextBox 18"/>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1132385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92000" cy="6858000"/>
          </a:xfrm>
        </p:spPr>
        <p:txBody>
          <a:bodyPr>
            <a:normAutofit/>
          </a:bodyPr>
          <a:lstStyle>
            <a:lvl1pPr marL="0" indent="0" algn="r">
              <a:buNone/>
              <a:defRPr sz="2400"/>
            </a:lvl1pPr>
          </a:lstStyle>
          <a:p>
            <a:r>
              <a:rPr lang="en-US"/>
              <a:t>Insert a large image here</a:t>
            </a:r>
          </a:p>
        </p:txBody>
      </p:sp>
      <p:sp>
        <p:nvSpPr>
          <p:cNvPr id="16" name="Text Placeholder 6"/>
          <p:cNvSpPr>
            <a:spLocks noGrp="1"/>
          </p:cNvSpPr>
          <p:nvPr>
            <p:ph type="body" sz="quarter" idx="40"/>
          </p:nvPr>
        </p:nvSpPr>
        <p:spPr>
          <a:xfrm>
            <a:off x="0" y="3414950"/>
            <a:ext cx="12192000"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32"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1021457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8"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2938882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5" name="Text Placeholder 14"/>
          <p:cNvSpPr>
            <a:spLocks noGrp="1"/>
          </p:cNvSpPr>
          <p:nvPr>
            <p:ph type="body" sz="quarter" idx="50" hasCustomPrompt="1"/>
          </p:nvPr>
        </p:nvSpPr>
        <p:spPr>
          <a:xfrm>
            <a:off x="639234" y="3958167"/>
            <a:ext cx="11023581" cy="2317751"/>
          </a:xfrm>
        </p:spPr>
        <p:txBody>
          <a:bodyPr lIns="0" tIns="0" rIns="0" bIns="0">
            <a:noAutofit/>
          </a:bodyPr>
          <a:lstStyle>
            <a:lvl1pPr marL="0" indent="0">
              <a:buNone/>
              <a:defRPr sz="2667"/>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en-US"/>
              <a:t>Short Slide Summary</a:t>
            </a:r>
          </a:p>
        </p:txBody>
      </p:sp>
      <p:sp>
        <p:nvSpPr>
          <p:cNvPr id="2" name="Title 1"/>
          <p:cNvSpPr>
            <a:spLocks noGrp="1"/>
          </p:cNvSpPr>
          <p:nvPr>
            <p:ph type="title" hasCustomPrompt="1"/>
          </p:nvPr>
        </p:nvSpPr>
        <p:spPr>
          <a:xfrm>
            <a:off x="0" y="2931736"/>
            <a:ext cx="6582643" cy="629788"/>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26194698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1"/>
            <a:ext cx="12192000" cy="4273551"/>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346350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42725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338189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9053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9A7E-7EDB-5749-A9E3-572B81DC8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E6CE4-720F-614D-BD10-40164AC0A1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48EF1C-BB57-0048-9FA9-C045D9B94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C7DA7F-282C-8144-A1E0-ADCA824C3248}"/>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AACBC4AD-0601-5643-A1AC-437FA01EB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CC8889-672B-7242-8148-5187A54669F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93527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55368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680161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656995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255819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130" y="0"/>
            <a:ext cx="1019287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99912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655498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4302269" y="0"/>
            <a:ext cx="7889731"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788598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58288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42484719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486529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7860056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609600" y="1855841"/>
            <a:ext cx="5497435" cy="338985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4" name="Text Placeholder 27"/>
          <p:cNvSpPr>
            <a:spLocks noGrp="1"/>
          </p:cNvSpPr>
          <p:nvPr>
            <p:ph type="body" sz="quarter" idx="20" hasCustomPrompt="1"/>
          </p:nvPr>
        </p:nvSpPr>
        <p:spPr>
          <a:xfrm>
            <a:off x="609600" y="5454634"/>
            <a:ext cx="5497435" cy="969684"/>
          </a:xfrm>
          <a:prstGeom prst="rect">
            <a:avLst/>
          </a:prstGeom>
        </p:spPr>
        <p:txBody>
          <a:bodyPr vert="horz" lIns="0" tIns="0" rIns="0" bIns="0" anchor="t" anchorCtr="0"/>
          <a:lstStyle>
            <a:lvl1pPr marL="0" indent="0">
              <a:spcBef>
                <a:spcPts val="1333"/>
              </a:spcBef>
              <a:buFont typeface="Arial"/>
              <a:buNone/>
              <a:defRPr sz="24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6433744" y="243840"/>
            <a:ext cx="5162664" cy="279401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7" name="Picture Placeholder 2"/>
          <p:cNvSpPr>
            <a:spLocks noGrp="1"/>
          </p:cNvSpPr>
          <p:nvPr>
            <p:ph type="pic" sz="quarter" idx="23" hasCustomPrompt="1"/>
          </p:nvPr>
        </p:nvSpPr>
        <p:spPr>
          <a:xfrm>
            <a:off x="6433744" y="3306596"/>
            <a:ext cx="5162664" cy="3117721"/>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8" name="TextBox 7"/>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677065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11415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F45F-3219-B44F-82D9-218DD3FB6D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AE5946-1CA5-7043-A312-79C919C0E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96492-A485-0C4F-A510-F1306CE44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3E17C8-2474-3146-AE7E-543193E94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4CEFD1-A285-2843-9C8A-5271FBC99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3BC608-A1B3-9D4C-8933-800EA2542F2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8" name="Footer Placeholder 7">
            <a:extLst>
              <a:ext uri="{FF2B5EF4-FFF2-40B4-BE49-F238E27FC236}">
                <a16:creationId xmlns:a16="http://schemas.microsoft.com/office/drawing/2014/main" id="{ACC2B4D1-61CC-7144-875D-A0639CC293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78BFFE-4F99-F649-A8A3-42D9D03E31A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583359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43727" y="5113983"/>
            <a:ext cx="7440927" cy="1569660"/>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547053" y="3897782"/>
            <a:ext cx="1601320" cy="1188749"/>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1732001"/>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4551699" y="3781039"/>
            <a:ext cx="3088339" cy="1621140"/>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596586"/>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353183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954D-4918-4346-9387-78A9775979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A33B4-CB4E-A44A-92D7-171D737CF779}"/>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4" name="Footer Placeholder 3">
            <a:extLst>
              <a:ext uri="{FF2B5EF4-FFF2-40B4-BE49-F238E27FC236}">
                <a16:creationId xmlns:a16="http://schemas.microsoft.com/office/drawing/2014/main" id="{81A60254-2A33-594A-A1D9-9B7D1B0930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1BAC59-AC68-924D-9BAE-FC9E2A470E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12714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4EF09-3075-4E4D-9F20-69C6D20D37E5}"/>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3" name="Footer Placeholder 2">
            <a:extLst>
              <a:ext uri="{FF2B5EF4-FFF2-40B4-BE49-F238E27FC236}">
                <a16:creationId xmlns:a16="http://schemas.microsoft.com/office/drawing/2014/main" id="{FEB7F523-4E9E-604E-80E9-F3F5D08271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CB1D43-5C0A-D846-BF15-C1A425D50AB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69692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867E-DEC6-BD45-82A7-E1AB7253D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C8A05A-AEC1-EF46-A004-3E393F3F20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CA32-8D2F-774D-818A-97CD0230B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D2882-4E7A-1241-AF59-2BFE7E55E5A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2325F5C5-69F2-074C-A84B-FF0A0418D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B18D3-B53B-D44C-B553-91B67CFE9FF0}"/>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854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A21E4-BE84-884C-8154-0AF1DD5AE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8E8094-34D4-E14B-826C-36337352E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40EF3D-1246-F248-A080-8A630A010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B14366-A154-A748-9E6E-E2F74EB44A3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8EBC4C31-86BE-F64B-A660-40576E43DF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BEC95-9EA8-9B47-B401-E6222B9F50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28685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12B6F-19A9-0E40-9B14-32576403D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8E7F7B-4E1F-5540-873D-6BCA319068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CB801-180C-0149-8FC0-F980DD14B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3538570E-4547-B447-8641-CF18EDC4B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DAB3B0-E64B-5447-AB6F-4C9BC0FBF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3F931-E691-9E44-A1D6-A241B34756BA}" type="slidenum">
              <a:rPr lang="en-US" smtClean="0"/>
              <a:t>‹#›</a:t>
            </a:fld>
            <a:endParaRPr lang="en-US"/>
          </a:p>
        </p:txBody>
      </p:sp>
    </p:spTree>
    <p:extLst>
      <p:ext uri="{BB962C8B-B14F-4D97-AF65-F5344CB8AC3E}">
        <p14:creationId xmlns:p14="http://schemas.microsoft.com/office/powerpoint/2010/main" val="2057083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71194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0.emf"/><Relationship Id="rId1" Type="http://schemas.openxmlformats.org/officeDocument/2006/relationships/slideLayout" Target="../slideLayouts/slideLayout18.xml"/><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18.xml"/><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8.xml"/><Relationship Id="rId5" Type="http://schemas.openxmlformats.org/officeDocument/2006/relationships/image" Target="../media/image45.emf"/><Relationship Id="rId4" Type="http://schemas.openxmlformats.org/officeDocument/2006/relationships/image" Target="../media/image44.emf"/></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37.xml"/><Relationship Id="rId4" Type="http://schemas.openxmlformats.org/officeDocument/2006/relationships/image" Target="../media/image63.emf"/></Relationships>
</file>

<file path=ppt/slides/_rels/slide3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37.xml"/><Relationship Id="rId4" Type="http://schemas.openxmlformats.org/officeDocument/2006/relationships/image" Target="../media/image70.emf"/></Relationships>
</file>

<file path=ppt/slides/_rels/slide3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37.xml"/><Relationship Id="rId4" Type="http://schemas.openxmlformats.org/officeDocument/2006/relationships/image" Target="../media/image73.emf"/></Relationships>
</file>

<file path=ppt/slides/_rels/slide3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37.xml"/><Relationship Id="rId4" Type="http://schemas.openxmlformats.org/officeDocument/2006/relationships/image" Target="../media/image80.emf"/></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37.xml"/><Relationship Id="rId4" Type="http://schemas.openxmlformats.org/officeDocument/2006/relationships/image" Target="../media/image83.emf"/></Relationships>
</file>

<file path=ppt/slides/_rels/slide4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200401" y="1908389"/>
            <a:ext cx="8030318" cy="1798638"/>
          </a:xfrm>
        </p:spPr>
        <p:txBody>
          <a:bodyPr>
            <a:normAutofit fontScale="92500" lnSpcReduction="10000"/>
          </a:bodyPr>
          <a:lstStyle/>
          <a:p>
            <a:pPr marL="0" indent="0">
              <a:buNone/>
            </a:pPr>
            <a:r>
              <a:rPr lang="en-US" sz="3600" dirty="0"/>
              <a:t>LARGE EDDY SIMULATIONS TO INVESTIGATE THE FUNDAMENTAL FLOW PHYSICS OF SUPERCRITICAL CARBON DIOXIDE TURBULENT JETS </a:t>
            </a:r>
          </a:p>
        </p:txBody>
      </p:sp>
      <p:sp>
        <p:nvSpPr>
          <p:cNvPr id="5" name="Text Placeholder 4"/>
          <p:cNvSpPr>
            <a:spLocks noGrp="1"/>
          </p:cNvSpPr>
          <p:nvPr>
            <p:ph type="body" sz="quarter" idx="4294967295"/>
          </p:nvPr>
        </p:nvSpPr>
        <p:spPr>
          <a:xfrm>
            <a:off x="3200401" y="4037228"/>
            <a:ext cx="8489851" cy="1554647"/>
          </a:xfrm>
        </p:spPr>
        <p:txBody>
          <a:bodyPr>
            <a:normAutofit fontScale="92500"/>
          </a:bodyPr>
          <a:lstStyle/>
          <a:p>
            <a:pPr marL="0" indent="0">
              <a:buNone/>
            </a:pPr>
            <a:r>
              <a:rPr lang="en-US" b="1" dirty="0"/>
              <a:t>Julia Ream</a:t>
            </a:r>
            <a:r>
              <a:rPr lang="en-US" dirty="0"/>
              <a:t> </a:t>
            </a:r>
          </a:p>
          <a:p>
            <a:pPr marL="0" indent="0">
              <a:buNone/>
            </a:pPr>
            <a:endParaRPr lang="en-US" dirty="0"/>
          </a:p>
          <a:p>
            <a:pPr marL="0" indent="0">
              <a:buNone/>
            </a:pPr>
            <a:r>
              <a:rPr lang="en-US" dirty="0"/>
              <a:t>Co-Advisors: Dr. Mark Sussman and Dr. Marc Henry de </a:t>
            </a:r>
            <a:r>
              <a:rPr lang="en-US" dirty="0" err="1"/>
              <a:t>Frahan</a:t>
            </a:r>
            <a:endParaRPr lang="en-US" sz="1600" dirty="0"/>
          </a:p>
          <a:p>
            <a:pPr marL="0" indent="0">
              <a:spcBef>
                <a:spcPts val="0"/>
              </a:spcBef>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cxnSp>
        <p:nvCxnSpPr>
          <p:cNvPr id="9" name="Straight Connector 8">
            <a:extLst>
              <a:ext uri="{FF2B5EF4-FFF2-40B4-BE49-F238E27FC236}">
                <a16:creationId xmlns:a16="http://schemas.microsoft.com/office/drawing/2014/main" id="{7E1F8255-88A0-9E4F-9CF8-EA38F7EACD93}"/>
              </a:ext>
            </a:extLst>
          </p:cNvPr>
          <p:cNvCxnSpPr>
            <a:cxnSpLocks/>
          </p:cNvCxnSpPr>
          <p:nvPr/>
        </p:nvCxnSpPr>
        <p:spPr>
          <a:xfrm>
            <a:off x="3200401" y="3707027"/>
            <a:ext cx="8602393"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A7162A-73B6-7F4D-BCD1-59038D73B783}"/>
              </a:ext>
            </a:extLst>
          </p:cNvPr>
          <p:cNvSpPr txBox="1"/>
          <p:nvPr/>
        </p:nvSpPr>
        <p:spPr>
          <a:xfrm>
            <a:off x="7635020" y="108179"/>
            <a:ext cx="4439485" cy="430887"/>
          </a:xfrm>
          <a:prstGeom prst="rect">
            <a:avLst/>
          </a:prstGeom>
          <a:noFill/>
          <a:ln w="25400">
            <a:solidFill>
              <a:schemeClr val="accent1"/>
            </a:solidFill>
          </a:ln>
        </p:spPr>
        <p:txBody>
          <a:bodyPr wrap="none" rtlCol="0">
            <a:spAutoFit/>
          </a:bodyPr>
          <a:lstStyle/>
          <a:p>
            <a:r>
              <a:rPr lang="en-US" sz="2200" dirty="0"/>
              <a:t>PhD Defense – Tuesday, July 11, 2023</a:t>
            </a:r>
          </a:p>
        </p:txBody>
      </p:sp>
      <p:pic>
        <p:nvPicPr>
          <p:cNvPr id="8" name="Picture 7">
            <a:extLst>
              <a:ext uri="{FF2B5EF4-FFF2-40B4-BE49-F238E27FC236}">
                <a16:creationId xmlns:a16="http://schemas.microsoft.com/office/drawing/2014/main" id="{7908BB49-D11F-CB49-B5FB-1D2E7451A01F}"/>
              </a:ext>
            </a:extLst>
          </p:cNvPr>
          <p:cNvPicPr>
            <a:picLocks noChangeAspect="1"/>
          </p:cNvPicPr>
          <p:nvPr/>
        </p:nvPicPr>
        <p:blipFill>
          <a:blip r:embed="rId2"/>
          <a:stretch>
            <a:fillRect/>
          </a:stretch>
        </p:blipFill>
        <p:spPr>
          <a:xfrm rot="16200000">
            <a:off x="-1812590" y="2038266"/>
            <a:ext cx="6762397" cy="2902226"/>
          </a:xfrm>
          <a:prstGeom prst="rect">
            <a:avLst/>
          </a:prstGeom>
        </p:spPr>
      </p:pic>
    </p:spTree>
    <p:extLst>
      <p:ext uri="{BB962C8B-B14F-4D97-AF65-F5344CB8AC3E}">
        <p14:creationId xmlns:p14="http://schemas.microsoft.com/office/powerpoint/2010/main" val="378222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A4885FB3-409B-654B-8F23-B740F8095E86}"/>
              </a:ext>
            </a:extLst>
          </p:cNvPr>
          <p:cNvPicPr>
            <a:picLocks noChangeAspect="1"/>
          </p:cNvPicPr>
          <p:nvPr/>
        </p:nvPicPr>
        <p:blipFill>
          <a:blip r:embed="rId2"/>
          <a:stretch>
            <a:fillRect/>
          </a:stretch>
        </p:blipFill>
        <p:spPr>
          <a:xfrm>
            <a:off x="5590515" y="235527"/>
            <a:ext cx="5456196" cy="5624945"/>
          </a:xfrm>
          <a:prstGeom prst="rect">
            <a:avLst/>
          </a:prstGeom>
          <a:noFill/>
        </p:spPr>
      </p:pic>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Numerica</a:t>
            </a:r>
            <a:r>
              <a:rPr lang="en-US" dirty="0"/>
              <a:t>l Research Overview</a:t>
            </a:r>
            <a:endParaRPr lang="en-US" b="1" kern="1200" dirty="0">
              <a:latin typeface="+mn-lt"/>
              <a:ea typeface="+mn-ea"/>
              <a:cs typeface="+mn-cs"/>
            </a:endParaRP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pic>
        <p:nvPicPr>
          <p:cNvPr id="13" name="Picture 12" descr="Text, letter&#10;&#10;Description automatically generated">
            <a:extLst>
              <a:ext uri="{FF2B5EF4-FFF2-40B4-BE49-F238E27FC236}">
                <a16:creationId xmlns:a16="http://schemas.microsoft.com/office/drawing/2014/main" id="{8F15446F-C22F-4F49-BC30-D66D600B7F46}"/>
              </a:ext>
            </a:extLst>
          </p:cNvPr>
          <p:cNvPicPr>
            <a:picLocks noChangeAspect="1"/>
          </p:cNvPicPr>
          <p:nvPr/>
        </p:nvPicPr>
        <p:blipFill>
          <a:blip r:embed="rId3"/>
          <a:stretch>
            <a:fillRect/>
          </a:stretch>
        </p:blipFill>
        <p:spPr>
          <a:xfrm>
            <a:off x="5452454" y="5860472"/>
            <a:ext cx="5732318" cy="917549"/>
          </a:xfrm>
          <a:prstGeom prst="rect">
            <a:avLst/>
          </a:prstGeom>
        </p:spPr>
      </p:pic>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226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supercritical fluids?</a:t>
            </a:r>
          </a:p>
        </p:txBody>
      </p:sp>
      <p:sp>
        <p:nvSpPr>
          <p:cNvPr id="3" name="Text Placeholder 2"/>
          <p:cNvSpPr>
            <a:spLocks noGrp="1"/>
          </p:cNvSpPr>
          <p:nvPr>
            <p:ph type="body" sz="quarter" idx="10"/>
          </p:nvPr>
        </p:nvSpPr>
        <p:spPr>
          <a:xfrm>
            <a:off x="609602" y="1828801"/>
            <a:ext cx="5497433" cy="4500033"/>
          </a:xfrm>
        </p:spPr>
        <p:txBody>
          <a:bodyPr>
            <a:normAutofit/>
          </a:bodyPr>
          <a:lstStyle/>
          <a:p>
            <a:r>
              <a:rPr lang="en-US" sz="2800" dirty="0"/>
              <a:t>Fluids held above critical temperature and pressure</a:t>
            </a:r>
          </a:p>
          <a:p>
            <a:r>
              <a:rPr lang="en-US" sz="2800" dirty="0"/>
              <a:t>Liquid-like density + Gas-like viscosity</a:t>
            </a:r>
          </a:p>
          <a:p>
            <a:r>
              <a:rPr lang="en-US" sz="2800" dirty="0"/>
              <a:t>Sensitive density, pressure, temperature relationship</a:t>
            </a:r>
          </a:p>
          <a:p>
            <a:r>
              <a:rPr lang="en-US" sz="2800" dirty="0"/>
              <a:t>Critical point for CO</a:t>
            </a:r>
            <a:r>
              <a:rPr lang="en-US" sz="2800" baseline="-25000" dirty="0"/>
              <a:t>2</a:t>
            </a:r>
            <a:r>
              <a:rPr lang="en-US" sz="2800" dirty="0"/>
              <a:t>: T=304 K,  P=7.38 MPa</a:t>
            </a:r>
          </a:p>
        </p:txBody>
      </p:sp>
      <p:pic>
        <p:nvPicPr>
          <p:cNvPr id="5" name="Graphic 4">
            <a:extLst>
              <a:ext uri="{FF2B5EF4-FFF2-40B4-BE49-F238E27FC236}">
                <a16:creationId xmlns:a16="http://schemas.microsoft.com/office/drawing/2014/main" id="{81C03226-9D6A-AC42-A167-FA13C24955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7203" y="831650"/>
            <a:ext cx="5497433" cy="5190922"/>
          </a:xfrm>
          <a:prstGeom prst="rect">
            <a:avLst/>
          </a:prstGeom>
        </p:spPr>
      </p:pic>
      <p:sp>
        <p:nvSpPr>
          <p:cNvPr id="6" name="TextBox 5">
            <a:extLst>
              <a:ext uri="{FF2B5EF4-FFF2-40B4-BE49-F238E27FC236}">
                <a16:creationId xmlns:a16="http://schemas.microsoft.com/office/drawing/2014/main" id="{7EC48A19-E4B8-8346-B301-8B279B01D660}"/>
              </a:ext>
            </a:extLst>
          </p:cNvPr>
          <p:cNvSpPr txBox="1"/>
          <p:nvPr/>
        </p:nvSpPr>
        <p:spPr>
          <a:xfrm>
            <a:off x="8112991" y="6022572"/>
            <a:ext cx="3349487" cy="246221"/>
          </a:xfrm>
          <a:prstGeom prst="rect">
            <a:avLst/>
          </a:prstGeom>
          <a:noFill/>
        </p:spPr>
        <p:txBody>
          <a:bodyPr wrap="square" rtlCol="0">
            <a:spAutoFit/>
          </a:bodyPr>
          <a:lstStyle/>
          <a:p>
            <a:r>
              <a:rPr lang="en-US" sz="1000" b="1" dirty="0"/>
              <a:t>Fig. 4:</a:t>
            </a:r>
            <a:r>
              <a:rPr lang="en-US" sz="1000" dirty="0"/>
              <a:t> Phase Diagram for Carbon Dioxide</a:t>
            </a:r>
          </a:p>
        </p:txBody>
      </p:sp>
      <p:sp>
        <p:nvSpPr>
          <p:cNvPr id="7" name="TextBox 6">
            <a:extLst>
              <a:ext uri="{FF2B5EF4-FFF2-40B4-BE49-F238E27FC236}">
                <a16:creationId xmlns:a16="http://schemas.microsoft.com/office/drawing/2014/main" id="{C9DC2D90-C825-794C-AAAE-2C931908E3A8}"/>
              </a:ext>
            </a:extLst>
          </p:cNvPr>
          <p:cNvSpPr txBox="1"/>
          <p:nvPr/>
        </p:nvSpPr>
        <p:spPr>
          <a:xfrm>
            <a:off x="957469" y="6557433"/>
            <a:ext cx="10277061" cy="338554"/>
          </a:xfrm>
          <a:prstGeom prst="rect">
            <a:avLst/>
          </a:prstGeom>
          <a:noFill/>
        </p:spPr>
        <p:txBody>
          <a:bodyPr wrap="square" rtlCol="0">
            <a:spAutoFit/>
          </a:bodyPr>
          <a:lstStyle/>
          <a:p>
            <a:r>
              <a:rPr lang="en-US" sz="800" dirty="0"/>
              <a:t>Finney, B. &amp; Jacobs, M. (2010). Carbon dioxide pressure-temperature phase </a:t>
            </a:r>
            <a:r>
              <a:rPr lang="en-US" sz="800" dirty="0" err="1"/>
              <a:t>diagram.svg</a:t>
            </a:r>
            <a:r>
              <a:rPr lang="en-US" sz="800" dirty="0"/>
              <a:t>. Retrieved from https://</a:t>
            </a:r>
            <a:r>
              <a:rPr lang="en-US" sz="800" dirty="0" err="1"/>
              <a:t>commons.wikimedia.org</a:t>
            </a:r>
            <a:r>
              <a:rPr lang="en-US" sz="800" dirty="0"/>
              <a:t>/wiki/</a:t>
            </a:r>
            <a:r>
              <a:rPr lang="en-US" sz="800" dirty="0" err="1"/>
              <a:t>File:Carbon_dioxide_pressure-temperature_phase_diagram.svg</a:t>
            </a:r>
            <a:r>
              <a:rPr lang="en-US" sz="800" dirty="0"/>
              <a:t>.</a:t>
            </a:r>
          </a:p>
          <a:p>
            <a:endParaRPr lang="en-US" sz="800" dirty="0"/>
          </a:p>
        </p:txBody>
      </p:sp>
      <p:sp>
        <p:nvSpPr>
          <p:cNvPr id="4" name="Oval 3">
            <a:extLst>
              <a:ext uri="{FF2B5EF4-FFF2-40B4-BE49-F238E27FC236}">
                <a16:creationId xmlns:a16="http://schemas.microsoft.com/office/drawing/2014/main" id="{92B69309-2A22-3B4F-AAC9-06BA0C1951EB}"/>
              </a:ext>
            </a:extLst>
          </p:cNvPr>
          <p:cNvSpPr/>
          <p:nvPr/>
        </p:nvSpPr>
        <p:spPr>
          <a:xfrm>
            <a:off x="9282910" y="3294787"/>
            <a:ext cx="785813" cy="285750"/>
          </a:xfrm>
          <a:prstGeom prst="ellipse">
            <a:avLst/>
          </a:prstGeom>
          <a:solidFill>
            <a:srgbClr val="FFC000"/>
          </a:solidFill>
          <a:ln>
            <a:solidFill>
              <a:schemeClr val="tx1">
                <a:lumMod val="50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BA155925-6D96-4A49-938A-D2BCBB771A4C}"/>
              </a:ext>
            </a:extLst>
          </p:cNvPr>
          <p:cNvSpPr txBox="1"/>
          <p:nvPr/>
        </p:nvSpPr>
        <p:spPr>
          <a:xfrm>
            <a:off x="7898678" y="703062"/>
            <a:ext cx="2768464" cy="646331"/>
          </a:xfrm>
          <a:prstGeom prst="rect">
            <a:avLst/>
          </a:prstGeom>
          <a:solidFill>
            <a:srgbClr val="FFC000"/>
          </a:solidFill>
          <a:ln w="38100">
            <a:solidFill>
              <a:schemeClr val="tx1">
                <a:lumMod val="50000"/>
              </a:schemeClr>
            </a:solidFill>
          </a:ln>
        </p:spPr>
        <p:txBody>
          <a:bodyPr wrap="square" rtlCol="0">
            <a:spAutoFit/>
          </a:bodyPr>
          <a:lstStyle/>
          <a:p>
            <a:r>
              <a:rPr lang="en-US" dirty="0"/>
              <a:t>We will be focusing on this pseudocritical region</a:t>
            </a:r>
          </a:p>
        </p:txBody>
      </p:sp>
    </p:spTree>
    <p:extLst>
      <p:ext uri="{BB962C8B-B14F-4D97-AF65-F5344CB8AC3E}">
        <p14:creationId xmlns:p14="http://schemas.microsoft.com/office/powerpoint/2010/main" val="84713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8F52-FBD1-B74F-A45A-EE4AFC97E9BA}"/>
              </a:ext>
            </a:extLst>
          </p:cNvPr>
          <p:cNvSpPr>
            <a:spLocks noGrp="1"/>
          </p:cNvSpPr>
          <p:nvPr>
            <p:ph type="title"/>
          </p:nvPr>
        </p:nvSpPr>
        <p:spPr/>
        <p:txBody>
          <a:bodyPr/>
          <a:lstStyle/>
          <a:p>
            <a:r>
              <a:rPr lang="en-US" dirty="0"/>
              <a:t>What is a Large Eddy Simulation?</a:t>
            </a:r>
          </a:p>
        </p:txBody>
      </p:sp>
      <p:sp>
        <p:nvSpPr>
          <p:cNvPr id="3" name="Text Placeholder 2">
            <a:extLst>
              <a:ext uri="{FF2B5EF4-FFF2-40B4-BE49-F238E27FC236}">
                <a16:creationId xmlns:a16="http://schemas.microsoft.com/office/drawing/2014/main" id="{45594A0C-038F-D543-B8CC-AA036FA26CE9}"/>
              </a:ext>
            </a:extLst>
          </p:cNvPr>
          <p:cNvSpPr>
            <a:spLocks noGrp="1"/>
          </p:cNvSpPr>
          <p:nvPr>
            <p:ph type="body" sz="quarter" idx="4294967295"/>
          </p:nvPr>
        </p:nvSpPr>
        <p:spPr>
          <a:xfrm>
            <a:off x="609599" y="1288629"/>
            <a:ext cx="10826750" cy="2138363"/>
          </a:xfrm>
        </p:spPr>
        <p:txBody>
          <a:bodyPr>
            <a:normAutofit/>
          </a:bodyPr>
          <a:lstStyle/>
          <a:p>
            <a:r>
              <a:rPr lang="en-US" sz="2800" dirty="0"/>
              <a:t>LES assumes decomposition of flow into spatially filtered vs. </a:t>
            </a:r>
            <a:r>
              <a:rPr lang="en-US" sz="2800" dirty="0">
                <a:solidFill>
                  <a:srgbClr val="FF0000"/>
                </a:solidFill>
              </a:rPr>
              <a:t>residual</a:t>
            </a:r>
            <a:r>
              <a:rPr lang="en-US" sz="2800" dirty="0"/>
              <a:t> components:</a:t>
            </a:r>
          </a:p>
        </p:txBody>
      </p:sp>
      <p:sp>
        <p:nvSpPr>
          <p:cNvPr id="5" name="Rectangle 4">
            <a:extLst>
              <a:ext uri="{FF2B5EF4-FFF2-40B4-BE49-F238E27FC236}">
                <a16:creationId xmlns:a16="http://schemas.microsoft.com/office/drawing/2014/main" id="{A0B96277-3CA0-BB41-807F-AEEF25006163}"/>
              </a:ext>
            </a:extLst>
          </p:cNvPr>
          <p:cNvSpPr/>
          <p:nvPr/>
        </p:nvSpPr>
        <p:spPr>
          <a:xfrm>
            <a:off x="11183815" y="6424246"/>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grid with arrows pointing to the center&#10;&#10;Description automatically generated">
            <a:extLst>
              <a:ext uri="{FF2B5EF4-FFF2-40B4-BE49-F238E27FC236}">
                <a16:creationId xmlns:a16="http://schemas.microsoft.com/office/drawing/2014/main" id="{95A26900-0831-7640-B904-AB45AD1752A8}"/>
              </a:ext>
            </a:extLst>
          </p:cNvPr>
          <p:cNvPicPr>
            <a:picLocks noChangeAspect="1"/>
          </p:cNvPicPr>
          <p:nvPr/>
        </p:nvPicPr>
        <p:blipFill>
          <a:blip r:embed="rId2"/>
          <a:stretch>
            <a:fillRect/>
          </a:stretch>
        </p:blipFill>
        <p:spPr>
          <a:xfrm>
            <a:off x="2687706" y="4064271"/>
            <a:ext cx="6816583" cy="2061335"/>
          </a:xfrm>
          <a:prstGeom prst="rect">
            <a:avLst/>
          </a:prstGeom>
        </p:spPr>
      </p:pic>
      <p:pic>
        <p:nvPicPr>
          <p:cNvPr id="13" name="Picture 12">
            <a:extLst>
              <a:ext uri="{FF2B5EF4-FFF2-40B4-BE49-F238E27FC236}">
                <a16:creationId xmlns:a16="http://schemas.microsoft.com/office/drawing/2014/main" id="{02838AEC-12E7-534F-8184-EAAB189FCEA7}"/>
              </a:ext>
            </a:extLst>
          </p:cNvPr>
          <p:cNvPicPr>
            <a:picLocks noChangeAspect="1"/>
          </p:cNvPicPr>
          <p:nvPr/>
        </p:nvPicPr>
        <p:blipFill>
          <a:blip r:embed="rId3"/>
          <a:stretch>
            <a:fillRect/>
          </a:stretch>
        </p:blipFill>
        <p:spPr>
          <a:xfrm>
            <a:off x="1295834" y="2495089"/>
            <a:ext cx="4800164" cy="1311058"/>
          </a:xfrm>
          <a:prstGeom prst="rect">
            <a:avLst/>
          </a:prstGeom>
        </p:spPr>
      </p:pic>
      <p:pic>
        <p:nvPicPr>
          <p:cNvPr id="16" name="Picture 15">
            <a:extLst>
              <a:ext uri="{FF2B5EF4-FFF2-40B4-BE49-F238E27FC236}">
                <a16:creationId xmlns:a16="http://schemas.microsoft.com/office/drawing/2014/main" id="{28A31C29-5B9B-C444-943C-EF62FA11DEB0}"/>
              </a:ext>
            </a:extLst>
          </p:cNvPr>
          <p:cNvPicPr>
            <a:picLocks noChangeAspect="1"/>
          </p:cNvPicPr>
          <p:nvPr/>
        </p:nvPicPr>
        <p:blipFill>
          <a:blip r:embed="rId4"/>
          <a:stretch>
            <a:fillRect/>
          </a:stretch>
        </p:blipFill>
        <p:spPr>
          <a:xfrm>
            <a:off x="6671926" y="2956576"/>
            <a:ext cx="2578190" cy="852294"/>
          </a:xfrm>
          <a:prstGeom prst="rect">
            <a:avLst/>
          </a:prstGeom>
        </p:spPr>
      </p:pic>
    </p:spTree>
    <p:extLst>
      <p:ext uri="{BB962C8B-B14F-4D97-AF65-F5344CB8AC3E}">
        <p14:creationId xmlns:p14="http://schemas.microsoft.com/office/powerpoint/2010/main" val="127873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750D3F0-0D8F-7A44-B899-41D4E8F476C5}"/>
              </a:ext>
            </a:extLst>
          </p:cNvPr>
          <p:cNvSpPr txBox="1"/>
          <p:nvPr/>
        </p:nvSpPr>
        <p:spPr>
          <a:xfrm>
            <a:off x="609599" y="6246166"/>
            <a:ext cx="11223522" cy="523220"/>
          </a:xfrm>
          <a:prstGeom prst="rect">
            <a:avLst/>
          </a:prstGeom>
          <a:noFill/>
          <a:ln>
            <a:noFill/>
          </a:ln>
        </p:spPr>
        <p:txBody>
          <a:bodyPr wrap="none" rtlCol="0">
            <a:spAutoFit/>
          </a:bodyPr>
          <a:lstStyle/>
          <a:p>
            <a:pPr algn="l"/>
            <a:r>
              <a:rPr lang="en-US" sz="2800" dirty="0">
                <a:solidFill>
                  <a:schemeClr val="tx1">
                    <a:lumMod val="50000"/>
                  </a:schemeClr>
                </a:solidFill>
              </a:rPr>
              <a:t>Note: grid serves as filter for advanced terms; LES filter used for SGS models</a:t>
            </a:r>
          </a:p>
        </p:txBody>
      </p:sp>
      <p:sp>
        <p:nvSpPr>
          <p:cNvPr id="22" name="TextBox 21">
            <a:extLst>
              <a:ext uri="{FF2B5EF4-FFF2-40B4-BE49-F238E27FC236}">
                <a16:creationId xmlns:a16="http://schemas.microsoft.com/office/drawing/2014/main" id="{AE73A3BA-355C-5744-88FE-1404AF18BA33}"/>
              </a:ext>
            </a:extLst>
          </p:cNvPr>
          <p:cNvSpPr txBox="1"/>
          <p:nvPr/>
        </p:nvSpPr>
        <p:spPr>
          <a:xfrm>
            <a:off x="1169233" y="4272197"/>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3" name="TextBox 22">
            <a:extLst>
              <a:ext uri="{FF2B5EF4-FFF2-40B4-BE49-F238E27FC236}">
                <a16:creationId xmlns:a16="http://schemas.microsoft.com/office/drawing/2014/main" id="{E58DD41A-DA9B-9945-A18B-7EB651E46AA2}"/>
              </a:ext>
            </a:extLst>
          </p:cNvPr>
          <p:cNvSpPr txBox="1"/>
          <p:nvPr/>
        </p:nvSpPr>
        <p:spPr>
          <a:xfrm>
            <a:off x="1738859" y="4542020"/>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4" name="TextBox 23">
            <a:extLst>
              <a:ext uri="{FF2B5EF4-FFF2-40B4-BE49-F238E27FC236}">
                <a16:creationId xmlns:a16="http://schemas.microsoft.com/office/drawing/2014/main" id="{04EA802B-A3BF-B34A-8674-485F863A7C7E}"/>
              </a:ext>
            </a:extLst>
          </p:cNvPr>
          <p:cNvSpPr txBox="1"/>
          <p:nvPr/>
        </p:nvSpPr>
        <p:spPr>
          <a:xfrm>
            <a:off x="434715" y="5891134"/>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pic>
        <p:nvPicPr>
          <p:cNvPr id="20" name="Picture 19">
            <a:extLst>
              <a:ext uri="{FF2B5EF4-FFF2-40B4-BE49-F238E27FC236}">
                <a16:creationId xmlns:a16="http://schemas.microsoft.com/office/drawing/2014/main" id="{4353FCBB-5362-CA47-BB86-805C93B93813}"/>
              </a:ext>
            </a:extLst>
          </p:cNvPr>
          <p:cNvPicPr>
            <a:picLocks noChangeAspect="1"/>
          </p:cNvPicPr>
          <p:nvPr/>
        </p:nvPicPr>
        <p:blipFill>
          <a:blip r:embed="rId3"/>
          <a:stretch>
            <a:fillRect/>
          </a:stretch>
        </p:blipFill>
        <p:spPr>
          <a:xfrm>
            <a:off x="3783422" y="4636238"/>
            <a:ext cx="4561105" cy="675719"/>
          </a:xfrm>
          <a:prstGeom prst="rect">
            <a:avLst/>
          </a:prstGeom>
        </p:spPr>
      </p:pic>
      <p:sp>
        <p:nvSpPr>
          <p:cNvPr id="27" name="TextBox 26">
            <a:extLst>
              <a:ext uri="{FF2B5EF4-FFF2-40B4-BE49-F238E27FC236}">
                <a16:creationId xmlns:a16="http://schemas.microsoft.com/office/drawing/2014/main" id="{E5F195EB-F84D-CD4E-9D82-52AA0CD4454C}"/>
              </a:ext>
            </a:extLst>
          </p:cNvPr>
          <p:cNvSpPr txBox="1"/>
          <p:nvPr/>
        </p:nvSpPr>
        <p:spPr>
          <a:xfrm>
            <a:off x="609599" y="4186954"/>
            <a:ext cx="3237876" cy="146903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Favre Filtering:</a:t>
            </a:r>
          </a:p>
          <a:p>
            <a:pPr marL="457200" indent="-457200" algn="l">
              <a:spcBef>
                <a:spcPts val="672"/>
              </a:spcBef>
              <a:buFont typeface="Arial" panose="020B0604020202020204" pitchFamily="34" charset="0"/>
              <a:buChar char="•"/>
            </a:pPr>
            <a:r>
              <a:rPr lang="en-US" sz="2800" dirty="0">
                <a:solidFill>
                  <a:schemeClr val="tx1">
                    <a:lumMod val="50000"/>
                  </a:schemeClr>
                </a:solidFill>
              </a:rPr>
              <a:t>Diffusive Fluxes:</a:t>
            </a:r>
          </a:p>
        </p:txBody>
      </p:sp>
      <p:pic>
        <p:nvPicPr>
          <p:cNvPr id="28" name="Picture 27">
            <a:extLst>
              <a:ext uri="{FF2B5EF4-FFF2-40B4-BE49-F238E27FC236}">
                <a16:creationId xmlns:a16="http://schemas.microsoft.com/office/drawing/2014/main" id="{F337C4D8-7754-714F-87A7-A31FA5A75E34}"/>
              </a:ext>
            </a:extLst>
          </p:cNvPr>
          <p:cNvPicPr>
            <a:picLocks noChangeAspect="1"/>
          </p:cNvPicPr>
          <p:nvPr/>
        </p:nvPicPr>
        <p:blipFill>
          <a:blip r:embed="rId4"/>
          <a:stretch>
            <a:fillRect/>
          </a:stretch>
        </p:blipFill>
        <p:spPr>
          <a:xfrm>
            <a:off x="3653505" y="4362922"/>
            <a:ext cx="925069" cy="273316"/>
          </a:xfrm>
          <a:prstGeom prst="rect">
            <a:avLst/>
          </a:prstGeom>
        </p:spPr>
      </p:pic>
      <p:cxnSp>
        <p:nvCxnSpPr>
          <p:cNvPr id="30" name="Straight Arrow Connector 29">
            <a:extLst>
              <a:ext uri="{FF2B5EF4-FFF2-40B4-BE49-F238E27FC236}">
                <a16:creationId xmlns:a16="http://schemas.microsoft.com/office/drawing/2014/main" id="{2DD42C61-56EF-DB48-BED8-4DD70A81A379}"/>
              </a:ext>
            </a:extLst>
          </p:cNvPr>
          <p:cNvCxnSpPr>
            <a:cxnSpLocks/>
          </p:cNvCxnSpPr>
          <p:nvPr/>
        </p:nvCxnSpPr>
        <p:spPr>
          <a:xfrm flipH="1" flipV="1">
            <a:off x="4759327" y="5165154"/>
            <a:ext cx="450626" cy="49083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7591AF4-C313-CD4C-8031-0AAFC90EA6D5}"/>
              </a:ext>
            </a:extLst>
          </p:cNvPr>
          <p:cNvCxnSpPr>
            <a:cxnSpLocks/>
          </p:cNvCxnSpPr>
          <p:nvPr/>
        </p:nvCxnSpPr>
        <p:spPr>
          <a:xfrm flipV="1">
            <a:off x="7283302" y="5152514"/>
            <a:ext cx="480983" cy="55314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72F74D6-F8B6-E447-8AF1-B4B173078228}"/>
              </a:ext>
            </a:extLst>
          </p:cNvPr>
          <p:cNvSpPr txBox="1"/>
          <p:nvPr/>
        </p:nvSpPr>
        <p:spPr>
          <a:xfrm>
            <a:off x="4578574" y="5655990"/>
            <a:ext cx="3625695" cy="334464"/>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Need to be modeled</a:t>
            </a:r>
          </a:p>
        </p:txBody>
      </p:sp>
    </p:spTree>
    <p:extLst>
      <p:ext uri="{BB962C8B-B14F-4D97-AF65-F5344CB8AC3E}">
        <p14:creationId xmlns:p14="http://schemas.microsoft.com/office/powerpoint/2010/main" val="40277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304B47-B92D-2B45-8308-30E5852046A9}"/>
              </a:ext>
            </a:extLst>
          </p:cNvPr>
          <p:cNvPicPr>
            <a:picLocks noChangeAspect="1"/>
          </p:cNvPicPr>
          <p:nvPr/>
        </p:nvPicPr>
        <p:blipFill>
          <a:blip r:embed="rId3"/>
          <a:stretch>
            <a:fillRect/>
          </a:stretch>
        </p:blipFill>
        <p:spPr>
          <a:xfrm>
            <a:off x="2973668" y="4562053"/>
            <a:ext cx="2739973" cy="327418"/>
          </a:xfrm>
          <a:prstGeom prst="rect">
            <a:avLst/>
          </a:prstGeom>
        </p:spPr>
      </p:pic>
      <p:pic>
        <p:nvPicPr>
          <p:cNvPr id="13" name="Picture 12">
            <a:extLst>
              <a:ext uri="{FF2B5EF4-FFF2-40B4-BE49-F238E27FC236}">
                <a16:creationId xmlns:a16="http://schemas.microsoft.com/office/drawing/2014/main" id="{5176F7F6-3B96-3646-BDB4-C82F2643FC9E}"/>
              </a:ext>
            </a:extLst>
          </p:cNvPr>
          <p:cNvPicPr>
            <a:picLocks noChangeAspect="1"/>
          </p:cNvPicPr>
          <p:nvPr/>
        </p:nvPicPr>
        <p:blipFill>
          <a:blip r:embed="rId4"/>
          <a:stretch>
            <a:fillRect/>
          </a:stretch>
        </p:blipFill>
        <p:spPr>
          <a:xfrm>
            <a:off x="3443134" y="4902197"/>
            <a:ext cx="2825421" cy="588258"/>
          </a:xfrm>
          <a:prstGeom prst="rect">
            <a:avLst/>
          </a:prstGeom>
        </p:spPr>
      </p:pic>
      <p:pic>
        <p:nvPicPr>
          <p:cNvPr id="14" name="Picture 13">
            <a:extLst>
              <a:ext uri="{FF2B5EF4-FFF2-40B4-BE49-F238E27FC236}">
                <a16:creationId xmlns:a16="http://schemas.microsoft.com/office/drawing/2014/main" id="{093C3945-5599-F14A-983D-9574C794BDD7}"/>
              </a:ext>
            </a:extLst>
          </p:cNvPr>
          <p:cNvPicPr>
            <a:picLocks noChangeAspect="1"/>
          </p:cNvPicPr>
          <p:nvPr/>
        </p:nvPicPr>
        <p:blipFill>
          <a:blip r:embed="rId5"/>
          <a:stretch>
            <a:fillRect/>
          </a:stretch>
        </p:blipFill>
        <p:spPr>
          <a:xfrm>
            <a:off x="4855845" y="5556123"/>
            <a:ext cx="3403979" cy="320970"/>
          </a:xfrm>
          <a:prstGeom prst="rect">
            <a:avLst/>
          </a:prstGeom>
        </p:spPr>
      </p:pic>
      <p:sp>
        <p:nvSpPr>
          <p:cNvPr id="18" name="Rectangle 17">
            <a:extLst>
              <a:ext uri="{FF2B5EF4-FFF2-40B4-BE49-F238E27FC236}">
                <a16:creationId xmlns:a16="http://schemas.microsoft.com/office/drawing/2014/main" id="{1B53F50A-01AB-0745-90ED-C53CCF6E644B}"/>
              </a:ext>
            </a:extLst>
          </p:cNvPr>
          <p:cNvSpPr/>
          <p:nvPr/>
        </p:nvSpPr>
        <p:spPr>
          <a:xfrm>
            <a:off x="9308892" y="2620537"/>
            <a:ext cx="575667" cy="702526"/>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EF5FDE-A537-3F4F-B9AD-7F0296AA9810}"/>
              </a:ext>
            </a:extLst>
          </p:cNvPr>
          <p:cNvSpPr/>
          <p:nvPr/>
        </p:nvSpPr>
        <p:spPr>
          <a:xfrm>
            <a:off x="8557132" y="3362969"/>
            <a:ext cx="398158" cy="702526"/>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2205B5-2ABE-D74C-9C73-9639C644D43E}"/>
              </a:ext>
            </a:extLst>
          </p:cNvPr>
          <p:cNvSpPr/>
          <p:nvPr/>
        </p:nvSpPr>
        <p:spPr>
          <a:xfrm>
            <a:off x="9416597" y="3359909"/>
            <a:ext cx="318418" cy="702526"/>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F75E4CBC-028D-EB4F-8AC3-B240EC6AFDFA}"/>
              </a:ext>
            </a:extLst>
          </p:cNvPr>
          <p:cNvSpPr txBox="1">
            <a:spLocks/>
          </p:cNvSpPr>
          <p:nvPr/>
        </p:nvSpPr>
        <p:spPr>
          <a:xfrm>
            <a:off x="609599" y="4455446"/>
            <a:ext cx="4887914" cy="1600200"/>
          </a:xfrm>
          <a:prstGeom prst="rect">
            <a:avLst/>
          </a:prstGeom>
        </p:spPr>
        <p:txBody>
          <a:bodyPr vert="horz" lIns="91440" tIns="45720" rIns="91440" bIns="45720" rtlCol="0">
            <a:noAutofit/>
          </a:bodyPr>
          <a:lst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800" dirty="0">
                <a:solidFill>
                  <a:schemeClr val="accent1"/>
                </a:solidFill>
              </a:rPr>
              <a:t>SGS stress:</a:t>
            </a:r>
          </a:p>
          <a:p>
            <a:r>
              <a:rPr lang="en-US" sz="2800" dirty="0">
                <a:solidFill>
                  <a:srgbClr val="C00000"/>
                </a:solidFill>
              </a:rPr>
              <a:t>SGS heat flux:</a:t>
            </a:r>
          </a:p>
          <a:p>
            <a:r>
              <a:rPr lang="en-US" sz="2800" dirty="0">
                <a:solidFill>
                  <a:schemeClr val="tx2"/>
                </a:solidFill>
              </a:rPr>
              <a:t>SGS turbulent diffusion:</a:t>
            </a:r>
          </a:p>
        </p:txBody>
      </p:sp>
      <p:sp>
        <p:nvSpPr>
          <p:cNvPr id="23" name="Right Brace 22">
            <a:extLst>
              <a:ext uri="{FF2B5EF4-FFF2-40B4-BE49-F238E27FC236}">
                <a16:creationId xmlns:a16="http://schemas.microsoft.com/office/drawing/2014/main" id="{8856FFF8-4E13-154F-A3E4-8646C25FB674}"/>
              </a:ext>
            </a:extLst>
          </p:cNvPr>
          <p:cNvSpPr/>
          <p:nvPr/>
        </p:nvSpPr>
        <p:spPr>
          <a:xfrm>
            <a:off x="8557132" y="4455446"/>
            <a:ext cx="531112" cy="1421647"/>
          </a:xfrm>
          <a:prstGeom prst="rightBrace">
            <a:avLst/>
          </a:prstGeom>
          <a:ln w="2857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91EC8ED1-F7E8-344E-8CD0-2DA6247F0A75}"/>
              </a:ext>
            </a:extLst>
          </p:cNvPr>
          <p:cNvSpPr txBox="1"/>
          <p:nvPr/>
        </p:nvSpPr>
        <p:spPr>
          <a:xfrm>
            <a:off x="9416597" y="4473771"/>
            <a:ext cx="1708165" cy="1384995"/>
          </a:xfrm>
          <a:prstGeom prst="rect">
            <a:avLst/>
          </a:prstGeom>
          <a:noFill/>
          <a:ln>
            <a:noFill/>
          </a:ln>
        </p:spPr>
        <p:txBody>
          <a:bodyPr wrap="square" rtlCol="0">
            <a:spAutoFit/>
          </a:bodyPr>
          <a:lstStyle/>
          <a:p>
            <a:pPr algn="ctr"/>
            <a:r>
              <a:rPr lang="en-US" sz="2800" dirty="0">
                <a:solidFill>
                  <a:schemeClr val="tx1">
                    <a:lumMod val="50000"/>
                  </a:schemeClr>
                </a:solidFill>
              </a:rPr>
              <a:t>Need to be modeled</a:t>
            </a:r>
          </a:p>
        </p:txBody>
      </p:sp>
    </p:spTree>
    <p:extLst>
      <p:ext uri="{BB962C8B-B14F-4D97-AF65-F5344CB8AC3E}">
        <p14:creationId xmlns:p14="http://schemas.microsoft.com/office/powerpoint/2010/main" val="36367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uiExpand="1" build="p"/>
      <p:bldP spid="23"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6721905" cy="523220"/>
          </a:xfrm>
          <a:prstGeom prst="rect">
            <a:avLst/>
          </a:prstGeom>
          <a:noFill/>
        </p:spPr>
        <p:txBody>
          <a:bodyPr wrap="none" rtlCol="0">
            <a:spAutoFit/>
          </a:bodyPr>
          <a:lstStyle/>
          <a:p>
            <a:r>
              <a:rPr lang="en-US" sz="2800" dirty="0"/>
              <a:t>Soave-Redlich-Kwong Equation of State (SRK)</a:t>
            </a:r>
          </a:p>
        </p:txBody>
      </p:sp>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E1157DC-1327-AC4E-9273-8198F4248F56}"/>
              </a:ext>
            </a:extLst>
          </p:cNvPr>
          <p:cNvPicPr>
            <a:picLocks noChangeAspect="1"/>
          </p:cNvPicPr>
          <p:nvPr/>
        </p:nvPicPr>
        <p:blipFill>
          <a:blip r:embed="rId2"/>
          <a:stretch>
            <a:fillRect/>
          </a:stretch>
        </p:blipFill>
        <p:spPr>
          <a:xfrm>
            <a:off x="971397" y="1985659"/>
            <a:ext cx="5998308" cy="232587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C5C92F1-8DBA-0041-AFA3-1AAEA085271C}"/>
                  </a:ext>
                </a:extLst>
              </p:cNvPr>
              <p:cNvSpPr txBox="1"/>
              <p:nvPr/>
            </p:nvSpPr>
            <p:spPr>
              <a:xfrm>
                <a:off x="7725204" y="1985126"/>
                <a:ext cx="5114496" cy="446108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𝑎</m:t>
                    </m:r>
                  </m:oMath>
                </a14:m>
                <a:r>
                  <a:rPr lang="en-US" sz="2000" dirty="0">
                    <a:solidFill>
                      <a:schemeClr val="tx1">
                        <a:lumMod val="50000"/>
                      </a:schemeClr>
                    </a:solidFill>
                  </a:rPr>
                  <a:t> → attraction</a:t>
                </a:r>
              </a:p>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𝑏</m:t>
                    </m:r>
                  </m:oMath>
                </a14:m>
                <a:r>
                  <a:rPr lang="en-US" sz="2000" dirty="0">
                    <a:solidFill>
                      <a:schemeClr val="tx1">
                        <a:lumMod val="50000"/>
                      </a:schemeClr>
                    </a:solidFill>
                  </a:rPr>
                  <a:t> → repulsion</a:t>
                </a:r>
              </a:p>
              <a:p>
                <a:pPr marL="457200" indent="-457200">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𝜔</m:t>
                    </m:r>
                  </m:oMath>
                </a14:m>
                <a:r>
                  <a:rPr lang="en-US" sz="2000" dirty="0">
                    <a:solidFill>
                      <a:schemeClr val="tx1">
                        <a:lumMod val="50000"/>
                      </a:schemeClr>
                    </a:solidFill>
                  </a:rPr>
                  <a:t> → acentric factor</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𝑃</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&amp; </a:t>
                </a: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critical parameters</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𝑟</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𝑇</m:t>
                    </m:r>
                    <m:r>
                      <a:rPr lang="en-US" sz="2000" b="0" i="1" smtClean="0">
                        <a:solidFill>
                          <a:schemeClr val="tx1">
                            <a:lumMod val="50000"/>
                          </a:schemeClr>
                        </a:solidFill>
                        <a:latin typeface="Cambria Math" panose="02040503050406030204" pitchFamily="18" charset="0"/>
                      </a:rPr>
                      <m:t>/</m:t>
                    </m:r>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reduced Temperature</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𝑉</m:t>
                        </m:r>
                      </m:e>
                      <m:sub>
                        <m:r>
                          <a:rPr lang="en-US" sz="2000" b="0" i="1" smtClean="0">
                            <a:solidFill>
                              <a:schemeClr val="tx1">
                                <a:lumMod val="50000"/>
                              </a:schemeClr>
                            </a:solidFill>
                            <a:latin typeface="Cambria Math" panose="02040503050406030204" pitchFamily="18" charset="0"/>
                          </a:rPr>
                          <m:t>𝑚</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𝑀</m:t>
                    </m:r>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𝜌</m:t>
                    </m:r>
                  </m:oMath>
                </a14:m>
                <a:r>
                  <a:rPr lang="en-US" sz="2000" dirty="0">
                    <a:solidFill>
                      <a:schemeClr val="tx1">
                        <a:lumMod val="50000"/>
                      </a:schemeClr>
                    </a:solidFill>
                  </a:rPr>
                  <a:t> → molar volume</a:t>
                </a:r>
              </a:p>
            </p:txBody>
          </p:sp>
        </mc:Choice>
        <mc:Fallback>
          <p:sp>
            <p:nvSpPr>
              <p:cNvPr id="3" name="TextBox 2">
                <a:extLst>
                  <a:ext uri="{FF2B5EF4-FFF2-40B4-BE49-F238E27FC236}">
                    <a16:creationId xmlns:a16="http://schemas.microsoft.com/office/drawing/2014/main" id="{DC5C92F1-8DBA-0041-AFA3-1AAEA085271C}"/>
                  </a:ext>
                </a:extLst>
              </p:cNvPr>
              <p:cNvSpPr txBox="1">
                <a:spLocks noRot="1" noChangeAspect="1" noMove="1" noResize="1" noEditPoints="1" noAdjustHandles="1" noChangeArrowheads="1" noChangeShapeType="1" noTextEdit="1"/>
              </p:cNvSpPr>
              <p:nvPr/>
            </p:nvSpPr>
            <p:spPr>
              <a:xfrm>
                <a:off x="7725204" y="1985126"/>
                <a:ext cx="5114496" cy="4461086"/>
              </a:xfrm>
              <a:prstGeom prst="rect">
                <a:avLst/>
              </a:prstGeom>
              <a:blipFill>
                <a:blip r:embed="rId3"/>
                <a:stretch>
                  <a:fillRect l="-993" t="-85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CF558BD-B575-D743-8880-61F52841CB36}"/>
              </a:ext>
            </a:extLst>
          </p:cNvPr>
          <p:cNvSpPr txBox="1"/>
          <p:nvPr/>
        </p:nvSpPr>
        <p:spPr>
          <a:xfrm>
            <a:off x="609599" y="4695781"/>
            <a:ext cx="10533186" cy="1389441"/>
          </a:xfrm>
          <a:prstGeom prst="rect">
            <a:avLst/>
          </a:prstGeom>
        </p:spPr>
        <p:txBody>
          <a:bodyPr vert="horz" wrap="non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Thermo properties can be divided into ideal vs. departure function:</a:t>
            </a:r>
          </a:p>
          <a:p>
            <a:pPr algn="l">
              <a:spcBef>
                <a:spcPts val="672"/>
              </a:spcBef>
            </a:pPr>
            <a:endParaRPr lang="en-US" sz="2800" dirty="0">
              <a:solidFill>
                <a:schemeClr val="tx1">
                  <a:lumMod val="50000"/>
                </a:schemeClr>
              </a:solidFill>
            </a:endParaRPr>
          </a:p>
        </p:txBody>
      </p:sp>
      <p:pic>
        <p:nvPicPr>
          <p:cNvPr id="9" name="Picture 8">
            <a:extLst>
              <a:ext uri="{FF2B5EF4-FFF2-40B4-BE49-F238E27FC236}">
                <a16:creationId xmlns:a16="http://schemas.microsoft.com/office/drawing/2014/main" id="{434A3F72-2DDC-A14A-81F4-A46031024702}"/>
              </a:ext>
            </a:extLst>
          </p:cNvPr>
          <p:cNvPicPr>
            <a:picLocks noChangeAspect="1"/>
          </p:cNvPicPr>
          <p:nvPr/>
        </p:nvPicPr>
        <p:blipFill>
          <a:blip r:embed="rId4"/>
          <a:stretch>
            <a:fillRect/>
          </a:stretch>
        </p:blipFill>
        <p:spPr>
          <a:xfrm>
            <a:off x="4715607" y="5395090"/>
            <a:ext cx="2760785" cy="287121"/>
          </a:xfrm>
          <a:prstGeom prst="rect">
            <a:avLst/>
          </a:prstGeom>
        </p:spPr>
      </p:pic>
      <p:cxnSp>
        <p:nvCxnSpPr>
          <p:cNvPr id="22" name="Straight Arrow Connector 21">
            <a:extLst>
              <a:ext uri="{FF2B5EF4-FFF2-40B4-BE49-F238E27FC236}">
                <a16:creationId xmlns:a16="http://schemas.microsoft.com/office/drawing/2014/main" id="{121AEA11-A2A3-8E4A-8DD8-D7E45E0BE53B}"/>
              </a:ext>
            </a:extLst>
          </p:cNvPr>
          <p:cNvCxnSpPr>
            <a:cxnSpLocks/>
            <a:stCxn id="15" idx="3"/>
          </p:cNvCxnSpPr>
          <p:nvPr/>
        </p:nvCxnSpPr>
        <p:spPr>
          <a:xfrm flipV="1">
            <a:off x="5748422" y="5724085"/>
            <a:ext cx="540709" cy="317052"/>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7E28715-E43F-9243-89B1-21227E5151B7}"/>
              </a:ext>
            </a:extLst>
          </p:cNvPr>
          <p:cNvSpPr txBox="1"/>
          <p:nvPr/>
        </p:nvSpPr>
        <p:spPr>
          <a:xfrm>
            <a:off x="2493618"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Needs to be modeled</a:t>
            </a:r>
          </a:p>
        </p:txBody>
      </p:sp>
      <p:cxnSp>
        <p:nvCxnSpPr>
          <p:cNvPr id="25" name="Straight Arrow Connector 24">
            <a:extLst>
              <a:ext uri="{FF2B5EF4-FFF2-40B4-BE49-F238E27FC236}">
                <a16:creationId xmlns:a16="http://schemas.microsoft.com/office/drawing/2014/main" id="{24A9FEE0-51E7-CC41-9A36-5C02C64C3B3A}"/>
              </a:ext>
            </a:extLst>
          </p:cNvPr>
          <p:cNvCxnSpPr>
            <a:cxnSpLocks/>
            <a:stCxn id="26" idx="1"/>
          </p:cNvCxnSpPr>
          <p:nvPr/>
        </p:nvCxnSpPr>
        <p:spPr>
          <a:xfrm flipH="1" flipV="1">
            <a:off x="7184495" y="5726739"/>
            <a:ext cx="447620" cy="314398"/>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5414E02-F34E-3A47-9F30-2026CD7B1F99}"/>
              </a:ext>
            </a:extLst>
          </p:cNvPr>
          <p:cNvSpPr txBox="1"/>
          <p:nvPr/>
        </p:nvSpPr>
        <p:spPr>
          <a:xfrm>
            <a:off x="7632115"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Calculated via SRK</a:t>
            </a:r>
          </a:p>
        </p:txBody>
      </p:sp>
      <p:sp>
        <p:nvSpPr>
          <p:cNvPr id="29" name="TextBox 28">
            <a:extLst>
              <a:ext uri="{FF2B5EF4-FFF2-40B4-BE49-F238E27FC236}">
                <a16:creationId xmlns:a16="http://schemas.microsoft.com/office/drawing/2014/main" id="{0CA9061A-EDCE-DC4A-8685-CF8BBA22172D}"/>
              </a:ext>
            </a:extLst>
          </p:cNvPr>
          <p:cNvSpPr txBox="1"/>
          <p:nvPr/>
        </p:nvSpPr>
        <p:spPr>
          <a:xfrm>
            <a:off x="609599" y="6469469"/>
            <a:ext cx="9730409" cy="338554"/>
          </a:xfrm>
          <a:prstGeom prst="rect">
            <a:avLst/>
          </a:prstGeom>
          <a:noFill/>
        </p:spPr>
        <p:txBody>
          <a:bodyPr wrap="square" rtlCol="0">
            <a:spAutoFit/>
          </a:bodyPr>
          <a:lstStyle/>
          <a:p>
            <a:r>
              <a:rPr lang="en-US" sz="800" dirty="0"/>
              <a:t>Gallagher, B. (2012). “Equation of State Unit”. Retrieved from http://</a:t>
            </a:r>
            <a:r>
              <a:rPr lang="en-US" sz="800" dirty="0" err="1"/>
              <a:t>flash.uchicago.edu</a:t>
            </a:r>
            <a:r>
              <a:rPr lang="en-US" sz="800" dirty="0"/>
              <a:t>/~</a:t>
            </a:r>
            <a:r>
              <a:rPr lang="en-US" sz="800" dirty="0" err="1"/>
              <a:t>jbgallag</a:t>
            </a:r>
            <a:r>
              <a:rPr lang="en-US" sz="800" dirty="0"/>
              <a:t>/2012/flash4_ug/node22.html#SECTION06310000000000000000. </a:t>
            </a:r>
          </a:p>
          <a:p>
            <a:r>
              <a:rPr lang="en-US" sz="800" dirty="0"/>
              <a:t>Soave, Giorgio (1972). "Equilibrium constants from a modified Redlich-Kwong equation of state". </a:t>
            </a:r>
            <a:r>
              <a:rPr lang="en-US" sz="800" i="1" dirty="0"/>
              <a:t>Chemical Engineering Science</a:t>
            </a:r>
            <a:r>
              <a:rPr lang="en-US" sz="800" dirty="0"/>
              <a:t>. 27(6): 1197–1203. doi:10.1016/0009-2509(72)80096-4.</a:t>
            </a:r>
          </a:p>
        </p:txBody>
      </p:sp>
    </p:spTree>
    <p:extLst>
      <p:ext uri="{BB962C8B-B14F-4D97-AF65-F5344CB8AC3E}">
        <p14:creationId xmlns:p14="http://schemas.microsoft.com/office/powerpoint/2010/main" val="68146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Overview</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402641"/>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SGS stress → Dynamic </a:t>
            </a:r>
            <a:r>
              <a:rPr lang="en-US" sz="2800" dirty="0" err="1">
                <a:solidFill>
                  <a:schemeClr val="tx1">
                    <a:lumMod val="50000"/>
                  </a:schemeClr>
                </a:solidFill>
              </a:rPr>
              <a:t>Smagorinsky</a:t>
            </a:r>
            <a:r>
              <a:rPr lang="en-US" sz="2800" dirty="0">
                <a:solidFill>
                  <a:schemeClr val="tx1">
                    <a:lumMod val="50000"/>
                  </a:schemeClr>
                </a:solidFill>
              </a:rPr>
              <a:t> (Lilly, 1992)</a:t>
            </a:r>
          </a:p>
          <a:p>
            <a:pPr marL="457200" indent="-457200" algn="l">
              <a:spcBef>
                <a:spcPts val="672"/>
              </a:spcBef>
              <a:buFont typeface="Arial" panose="020B0604020202020204" pitchFamily="34" charset="0"/>
              <a:buChar char="•"/>
            </a:pPr>
            <a:r>
              <a:rPr lang="en-US" sz="2800" dirty="0">
                <a:solidFill>
                  <a:schemeClr val="tx1">
                    <a:lumMod val="50000"/>
                  </a:schemeClr>
                </a:solidFill>
              </a:rPr>
              <a:t>SGS heat flux → Eddy-Diffusivity Model (Martín et al., 2000)</a:t>
            </a:r>
          </a:p>
          <a:p>
            <a:pPr marL="457200" indent="-457200" algn="l">
              <a:spcBef>
                <a:spcPts val="672"/>
              </a:spcBef>
              <a:buFont typeface="Arial" panose="020B0604020202020204" pitchFamily="34" charset="0"/>
              <a:buChar char="•"/>
            </a:pPr>
            <a:r>
              <a:rPr lang="en-US" sz="2800" dirty="0">
                <a:solidFill>
                  <a:schemeClr val="tx1">
                    <a:lumMod val="50000"/>
                  </a:schemeClr>
                </a:solidFill>
              </a:rPr>
              <a:t>SGS turbulent diffusion → (Knight et al., 1997)</a:t>
            </a:r>
          </a:p>
          <a:p>
            <a:pPr marL="457200" indent="-457200">
              <a:spcBef>
                <a:spcPts val="672"/>
              </a:spcBef>
              <a:buFont typeface="Arial" panose="020B0604020202020204" pitchFamily="34" charset="0"/>
              <a:buChar char="•"/>
            </a:pPr>
            <a:r>
              <a:rPr lang="en-US" sz="2800" dirty="0">
                <a:solidFill>
                  <a:schemeClr val="tx1">
                    <a:lumMod val="50000"/>
                  </a:schemeClr>
                </a:solidFill>
              </a:rPr>
              <a:t>Transport Coefficients → </a:t>
            </a:r>
            <a:r>
              <a:rPr lang="en-US" sz="2800" dirty="0" err="1">
                <a:solidFill>
                  <a:schemeClr val="tx1">
                    <a:lumMod val="50000"/>
                  </a:schemeClr>
                </a:solidFill>
              </a:rPr>
              <a:t>EGLib</a:t>
            </a:r>
            <a:r>
              <a:rPr lang="en-US" sz="2800" dirty="0">
                <a:solidFill>
                  <a:schemeClr val="tx1">
                    <a:lumMod val="50000"/>
                  </a:schemeClr>
                </a:solidFill>
              </a:rPr>
              <a:t> Functions (Ern and </a:t>
            </a:r>
            <a:r>
              <a:rPr lang="en-US" sz="2800" dirty="0" err="1">
                <a:solidFill>
                  <a:schemeClr val="tx1">
                    <a:lumMod val="50000"/>
                  </a:schemeClr>
                </a:solidFill>
              </a:rPr>
              <a:t>Giovangigli</a:t>
            </a:r>
            <a:r>
              <a:rPr lang="en-US" sz="2800" dirty="0">
                <a:solidFill>
                  <a:schemeClr val="tx1">
                    <a:lumMod val="50000"/>
                  </a:schemeClr>
                </a:solidFill>
              </a:rPr>
              <a:t>, 1995) + High Pressure Corrections (Chung et al., 1988)</a:t>
            </a:r>
          </a:p>
          <a:p>
            <a:pPr marL="457200" indent="-457200" algn="l">
              <a:spcBef>
                <a:spcPts val="672"/>
              </a:spcBef>
              <a:buFont typeface="Arial" panose="020B0604020202020204" pitchFamily="34" charset="0"/>
              <a:buChar char="•"/>
            </a:pPr>
            <a:r>
              <a:rPr lang="en-US" sz="2800" dirty="0">
                <a:solidFill>
                  <a:schemeClr val="tx1">
                    <a:lumMod val="50000"/>
                  </a:schemeClr>
                </a:solidFill>
              </a:rPr>
              <a:t>Ideal Thermodynamic Components → NASA Polynomial Fits (McBride et al., 2002)</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Transport &amp; Thermo take into consideration deviation from ideal </a:t>
            </a:r>
          </a:p>
          <a:p>
            <a:pPr marL="457200" indent="-457200" algn="l">
              <a:spcBef>
                <a:spcPts val="672"/>
              </a:spcBef>
              <a:buFont typeface="Arial" panose="020B0604020202020204" pitchFamily="34" charset="0"/>
              <a:buChar char="•"/>
            </a:pPr>
            <a:r>
              <a:rPr lang="en-US" sz="2800" dirty="0">
                <a:solidFill>
                  <a:schemeClr val="tx1">
                    <a:lumMod val="50000"/>
                  </a:schemeClr>
                </a:solidFill>
              </a:rPr>
              <a:t>SGS terms &amp; LES assume ideal conditions only → room for improvement</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p:txBody>
      </p:sp>
    </p:spTree>
    <p:extLst>
      <p:ext uri="{BB962C8B-B14F-4D97-AF65-F5344CB8AC3E}">
        <p14:creationId xmlns:p14="http://schemas.microsoft.com/office/powerpoint/2010/main" val="3312596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Validation</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7ADB49B-6121-0346-ADC9-7FE0B7D8A7D8}"/>
              </a:ext>
            </a:extLst>
          </p:cNvPr>
          <p:cNvPicPr>
            <a:picLocks noChangeAspect="1"/>
          </p:cNvPicPr>
          <p:nvPr/>
        </p:nvPicPr>
        <p:blipFill>
          <a:blip r:embed="rId2"/>
          <a:stretch>
            <a:fillRect/>
          </a:stretch>
        </p:blipFill>
        <p:spPr>
          <a:xfrm>
            <a:off x="813584" y="1450800"/>
            <a:ext cx="5282416" cy="3964677"/>
          </a:xfrm>
          <a:prstGeom prst="rect">
            <a:avLst/>
          </a:prstGeom>
        </p:spPr>
      </p:pic>
      <p:pic>
        <p:nvPicPr>
          <p:cNvPr id="12" name="Picture 11">
            <a:extLst>
              <a:ext uri="{FF2B5EF4-FFF2-40B4-BE49-F238E27FC236}">
                <a16:creationId xmlns:a16="http://schemas.microsoft.com/office/drawing/2014/main" id="{DE19CB6E-B8EC-4943-B5B6-9D3E0A623FF2}"/>
              </a:ext>
            </a:extLst>
          </p:cNvPr>
          <p:cNvPicPr>
            <a:picLocks noChangeAspect="1"/>
          </p:cNvPicPr>
          <p:nvPr/>
        </p:nvPicPr>
        <p:blipFill>
          <a:blip r:embed="rId3"/>
          <a:stretch>
            <a:fillRect/>
          </a:stretch>
        </p:blipFill>
        <p:spPr>
          <a:xfrm>
            <a:off x="6096000" y="1442523"/>
            <a:ext cx="5282416" cy="3964677"/>
          </a:xfrm>
          <a:prstGeom prst="rect">
            <a:avLst/>
          </a:prstGeom>
        </p:spPr>
      </p:pic>
      <p:sp>
        <p:nvSpPr>
          <p:cNvPr id="19" name="TextBox 18">
            <a:extLst>
              <a:ext uri="{FF2B5EF4-FFF2-40B4-BE49-F238E27FC236}">
                <a16:creationId xmlns:a16="http://schemas.microsoft.com/office/drawing/2014/main" id="{5D345221-8B41-9043-9C68-5E456B4565FE}"/>
              </a:ext>
            </a:extLst>
          </p:cNvPr>
          <p:cNvSpPr txBox="1"/>
          <p:nvPr/>
        </p:nvSpPr>
        <p:spPr>
          <a:xfrm>
            <a:off x="1064302" y="5636302"/>
            <a:ext cx="10314114" cy="1049039"/>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Worse approximation near pseudo-boiling point but overall general good agreement with NIST data</a:t>
            </a:r>
          </a:p>
        </p:txBody>
      </p:sp>
    </p:spTree>
    <p:extLst>
      <p:ext uri="{BB962C8B-B14F-4D97-AF65-F5344CB8AC3E}">
        <p14:creationId xmlns:p14="http://schemas.microsoft.com/office/powerpoint/2010/main" val="426155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title"/>
          </p:nvPr>
        </p:nvSpPr>
        <p:spPr>
          <a:xfrm>
            <a:off x="609600" y="1"/>
            <a:ext cx="10826751" cy="1600201"/>
          </a:xfrm>
        </p:spPr>
        <p:txBody>
          <a:bodyPr/>
          <a:lstStyle/>
          <a:p>
            <a:r>
              <a:rPr lang="en-US" i="1" dirty="0"/>
              <a:t>PeleC</a:t>
            </a:r>
          </a:p>
        </p:txBody>
      </p:sp>
      <p:sp>
        <p:nvSpPr>
          <p:cNvPr id="3" name="Text Placeholder 2">
            <a:extLst>
              <a:ext uri="{FF2B5EF4-FFF2-40B4-BE49-F238E27FC236}">
                <a16:creationId xmlns:a16="http://schemas.microsoft.com/office/drawing/2014/main" id="{2F11921B-C564-F14A-AF89-C180846F6A27}"/>
              </a:ext>
            </a:extLst>
          </p:cNvPr>
          <p:cNvSpPr>
            <a:spLocks noGrp="1"/>
          </p:cNvSpPr>
          <p:nvPr>
            <p:ph type="body" sz="quarter" idx="10"/>
          </p:nvPr>
        </p:nvSpPr>
        <p:spPr>
          <a:xfrm>
            <a:off x="609602" y="1828801"/>
            <a:ext cx="5505364" cy="4500033"/>
          </a:xfrm>
        </p:spPr>
        <p:txBody>
          <a:bodyPr>
            <a:normAutofit fontScale="85000" lnSpcReduction="10000"/>
          </a:bodyPr>
          <a:lstStyle/>
          <a:p>
            <a:r>
              <a:rPr lang="en-US" sz="2400" dirty="0"/>
              <a:t>Built on </a:t>
            </a:r>
            <a:r>
              <a:rPr lang="en-US" sz="2400" i="1" dirty="0" err="1"/>
              <a:t>AMReX</a:t>
            </a:r>
            <a:r>
              <a:rPr lang="en-US" sz="2400" dirty="0"/>
              <a:t> and funded by the </a:t>
            </a:r>
            <a:r>
              <a:rPr lang="en-US" sz="2400" dirty="0" err="1"/>
              <a:t>Exascale</a:t>
            </a:r>
            <a:r>
              <a:rPr lang="en-US" sz="2400" dirty="0"/>
              <a:t> Computing Project (ECP) through the Department of Energy (DOE), </a:t>
            </a:r>
            <a:r>
              <a:rPr lang="en-US" sz="2400" i="1" dirty="0"/>
              <a:t>PeleC</a:t>
            </a:r>
            <a:r>
              <a:rPr lang="en-US" sz="2400" dirty="0"/>
              <a:t> is an adaptive-mesh compressible hydrodynamics code for reacting flows</a:t>
            </a:r>
          </a:p>
          <a:p>
            <a:pPr lvl="1"/>
            <a:r>
              <a:rPr lang="en-US" sz="2000" dirty="0"/>
              <a:t>Models turbulence-chemistry interactions motivated by conditions in internal combustion engines</a:t>
            </a:r>
          </a:p>
          <a:p>
            <a:pPr lvl="1"/>
            <a:r>
              <a:rPr lang="en-US" sz="2000" dirty="0"/>
              <a:t>Can additionally handle embedded boundary conditions, non-ideal </a:t>
            </a:r>
            <a:r>
              <a:rPr lang="en-US" sz="2000" dirty="0" err="1"/>
              <a:t>EoS</a:t>
            </a:r>
            <a:r>
              <a:rPr lang="en-US" sz="2000" dirty="0"/>
              <a:t>, and allows for implementation of adaptive mesh refinement (AMR) </a:t>
            </a:r>
          </a:p>
          <a:p>
            <a:r>
              <a:rPr lang="en-US" sz="2400" dirty="0"/>
              <a:t>Utilizes 2</a:t>
            </a:r>
            <a:r>
              <a:rPr lang="en-US" sz="2400" baseline="30000" dirty="0"/>
              <a:t>nd</a:t>
            </a:r>
            <a:r>
              <a:rPr lang="en-US" sz="2400" dirty="0"/>
              <a:t> order finite volume formulation</a:t>
            </a:r>
          </a:p>
          <a:p>
            <a:r>
              <a:rPr lang="en-US" sz="2400" dirty="0"/>
              <a:t>To learn more visit: https://</a:t>
            </a:r>
            <a:r>
              <a:rPr lang="en-US" sz="2400" dirty="0" err="1"/>
              <a:t>github.com</a:t>
            </a:r>
            <a:r>
              <a:rPr lang="en-US" sz="2400" dirty="0"/>
              <a:t>/</a:t>
            </a:r>
            <a:r>
              <a:rPr lang="en-US" sz="2400" dirty="0" err="1"/>
              <a:t>AMReX</a:t>
            </a:r>
            <a:r>
              <a:rPr lang="en-US" sz="2400" dirty="0"/>
              <a:t>-Combustion/PeleC</a:t>
            </a:r>
          </a:p>
          <a:p>
            <a:endParaRPr lang="en-US" sz="2400" dirty="0"/>
          </a:p>
        </p:txBody>
      </p:sp>
      <p:sp>
        <p:nvSpPr>
          <p:cNvPr id="4" name="TextBox 3">
            <a:extLst>
              <a:ext uri="{FF2B5EF4-FFF2-40B4-BE49-F238E27FC236}">
                <a16:creationId xmlns:a16="http://schemas.microsoft.com/office/drawing/2014/main" id="{17B9260B-D456-5448-895A-CAD4147121D4}"/>
              </a:ext>
            </a:extLst>
          </p:cNvPr>
          <p:cNvSpPr txBox="1"/>
          <p:nvPr/>
        </p:nvSpPr>
        <p:spPr>
          <a:xfrm>
            <a:off x="755648" y="6328834"/>
            <a:ext cx="9730409" cy="215444"/>
          </a:xfrm>
          <a:prstGeom prst="rect">
            <a:avLst/>
          </a:prstGeom>
          <a:noFill/>
        </p:spPr>
        <p:txBody>
          <a:bodyPr wrap="square" rtlCol="0">
            <a:spAutoFit/>
          </a:bodyPr>
          <a:lstStyle/>
          <a:p>
            <a:r>
              <a:rPr lang="en-US" sz="800" dirty="0"/>
              <a:t>. PELEC. Computer software.  </a:t>
            </a:r>
            <a:r>
              <a:rPr lang="en-US" sz="800" i="1" dirty="0"/>
              <a:t>https://</a:t>
            </a:r>
            <a:r>
              <a:rPr lang="en-US" sz="800" i="1" dirty="0" err="1"/>
              <a:t>www.osti.gov</a:t>
            </a:r>
            <a:r>
              <a:rPr lang="en-US" sz="800" i="1" dirty="0"/>
              <a:t>//servlets/purl/1374142</a:t>
            </a:r>
            <a:r>
              <a:rPr lang="en-US" sz="800" dirty="0"/>
              <a:t>. </a:t>
            </a:r>
            <a:r>
              <a:rPr lang="en-US" sz="800" dirty="0" err="1"/>
              <a:t>Vers</a:t>
            </a:r>
            <a:r>
              <a:rPr lang="en-US" sz="800" dirty="0"/>
              <a:t>. 00. USDOE Office of Science (SC), Advanced Scientific Computing Research (ASCR) (SC-21). 17 May. 2017. Web.</a:t>
            </a:r>
          </a:p>
        </p:txBody>
      </p:sp>
      <p:pic>
        <p:nvPicPr>
          <p:cNvPr id="6" name="Picture 5">
            <a:extLst>
              <a:ext uri="{FF2B5EF4-FFF2-40B4-BE49-F238E27FC236}">
                <a16:creationId xmlns:a16="http://schemas.microsoft.com/office/drawing/2014/main" id="{AC72BC0D-E09A-034E-957E-E3ADFFFB0353}"/>
              </a:ext>
            </a:extLst>
          </p:cNvPr>
          <p:cNvPicPr>
            <a:picLocks noChangeAspect="1"/>
          </p:cNvPicPr>
          <p:nvPr/>
        </p:nvPicPr>
        <p:blipFill>
          <a:blip r:embed="rId2"/>
          <a:stretch>
            <a:fillRect/>
          </a:stretch>
        </p:blipFill>
        <p:spPr>
          <a:xfrm>
            <a:off x="6333068" y="2389555"/>
            <a:ext cx="5103283" cy="3096767"/>
          </a:xfrm>
          <a:prstGeom prst="rect">
            <a:avLst/>
          </a:prstGeom>
        </p:spPr>
      </p:pic>
      <p:sp>
        <p:nvSpPr>
          <p:cNvPr id="7" name="TextBox 6">
            <a:extLst>
              <a:ext uri="{FF2B5EF4-FFF2-40B4-BE49-F238E27FC236}">
                <a16:creationId xmlns:a16="http://schemas.microsoft.com/office/drawing/2014/main" id="{B738384F-7930-CC46-99FE-E34675677343}"/>
              </a:ext>
            </a:extLst>
          </p:cNvPr>
          <p:cNvSpPr txBox="1"/>
          <p:nvPr/>
        </p:nvSpPr>
        <p:spPr>
          <a:xfrm>
            <a:off x="6541476" y="5515163"/>
            <a:ext cx="5425440" cy="261610"/>
          </a:xfrm>
          <a:prstGeom prst="rect">
            <a:avLst/>
          </a:prstGeom>
          <a:noFill/>
        </p:spPr>
        <p:txBody>
          <a:bodyPr wrap="square" rtlCol="0">
            <a:spAutoFit/>
          </a:bodyPr>
          <a:lstStyle/>
          <a:p>
            <a:r>
              <a:rPr lang="en-US" sz="1100" b="1" dirty="0"/>
              <a:t>Fig 5: </a:t>
            </a:r>
            <a:r>
              <a:rPr lang="en-US" sz="1100" dirty="0"/>
              <a:t>Injection of natural gas in a piston-bowl geometry performed using PeleC</a:t>
            </a:r>
          </a:p>
        </p:txBody>
      </p:sp>
    </p:spTree>
    <p:extLst>
      <p:ext uri="{BB962C8B-B14F-4D97-AF65-F5344CB8AC3E}">
        <p14:creationId xmlns:p14="http://schemas.microsoft.com/office/powerpoint/2010/main" val="208176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700"/>
            <a:ext cx="10804675"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Temporal Discretization – Spectral Deferred Correction Methods</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5" name="Picture 4">
            <a:extLst>
              <a:ext uri="{FF2B5EF4-FFF2-40B4-BE49-F238E27FC236}">
                <a16:creationId xmlns:a16="http://schemas.microsoft.com/office/drawing/2014/main" id="{6B68DCC1-E7A3-EF47-B506-BFE44B84BB02}"/>
              </a:ext>
            </a:extLst>
          </p:cNvPr>
          <p:cNvPicPr>
            <a:picLocks noChangeAspect="1"/>
          </p:cNvPicPr>
          <p:nvPr/>
        </p:nvPicPr>
        <p:blipFill>
          <a:blip r:embed="rId2"/>
          <a:stretch>
            <a:fillRect/>
          </a:stretch>
        </p:blipFill>
        <p:spPr>
          <a:xfrm>
            <a:off x="4040367" y="2119698"/>
            <a:ext cx="4111265" cy="766507"/>
          </a:xfrm>
          <a:prstGeom prst="rect">
            <a:avLst/>
          </a:prstGeom>
        </p:spPr>
      </p:pic>
      <p:pic>
        <p:nvPicPr>
          <p:cNvPr id="6" name="Picture 5">
            <a:extLst>
              <a:ext uri="{FF2B5EF4-FFF2-40B4-BE49-F238E27FC236}">
                <a16:creationId xmlns:a16="http://schemas.microsoft.com/office/drawing/2014/main" id="{C902C5FA-3442-EA4E-A849-D9ABFA7BC2C8}"/>
              </a:ext>
            </a:extLst>
          </p:cNvPr>
          <p:cNvPicPr>
            <a:picLocks noChangeAspect="1"/>
          </p:cNvPicPr>
          <p:nvPr/>
        </p:nvPicPr>
        <p:blipFill>
          <a:blip r:embed="rId3"/>
          <a:stretch>
            <a:fillRect/>
          </a:stretch>
        </p:blipFill>
        <p:spPr>
          <a:xfrm>
            <a:off x="2841504" y="3107281"/>
            <a:ext cx="2626244" cy="965201"/>
          </a:xfrm>
          <a:prstGeom prst="rect">
            <a:avLst/>
          </a:prstGeom>
        </p:spPr>
      </p:pic>
      <p:sp>
        <p:nvSpPr>
          <p:cNvPr id="7" name="TextBox 6">
            <a:extLst>
              <a:ext uri="{FF2B5EF4-FFF2-40B4-BE49-F238E27FC236}">
                <a16:creationId xmlns:a16="http://schemas.microsoft.com/office/drawing/2014/main" id="{D5CA7DDA-3847-BA43-8F79-743E409C860A}"/>
              </a:ext>
            </a:extLst>
          </p:cNvPr>
          <p:cNvSpPr txBox="1"/>
          <p:nvPr/>
        </p:nvSpPr>
        <p:spPr>
          <a:xfrm>
            <a:off x="787399" y="3354628"/>
            <a:ext cx="10200391"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Solution:</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Can be iteratively updated using a residual and error term: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sp>
        <p:nvSpPr>
          <p:cNvPr id="9" name="TextBox 8">
            <a:extLst>
              <a:ext uri="{FF2B5EF4-FFF2-40B4-BE49-F238E27FC236}">
                <a16:creationId xmlns:a16="http://schemas.microsoft.com/office/drawing/2014/main" id="{3BF6FD30-8162-634C-A43A-0A85EC63D1E9}"/>
              </a:ext>
            </a:extLst>
          </p:cNvPr>
          <p:cNvSpPr txBox="1"/>
          <p:nvPr/>
        </p:nvSpPr>
        <p:spPr>
          <a:xfrm>
            <a:off x="5831160" y="3349368"/>
            <a:ext cx="5397501" cy="1850852"/>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approximated by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11" name="Picture 10">
            <a:extLst>
              <a:ext uri="{FF2B5EF4-FFF2-40B4-BE49-F238E27FC236}">
                <a16:creationId xmlns:a16="http://schemas.microsoft.com/office/drawing/2014/main" id="{C16EF4CF-0051-B94B-8C09-756848BFD385}"/>
              </a:ext>
            </a:extLst>
          </p:cNvPr>
          <p:cNvPicPr>
            <a:picLocks noChangeAspect="1"/>
          </p:cNvPicPr>
          <p:nvPr/>
        </p:nvPicPr>
        <p:blipFill>
          <a:blip r:embed="rId4"/>
          <a:stretch>
            <a:fillRect/>
          </a:stretch>
        </p:blipFill>
        <p:spPr>
          <a:xfrm>
            <a:off x="8693338" y="3429000"/>
            <a:ext cx="784749" cy="346213"/>
          </a:xfrm>
          <a:prstGeom prst="rect">
            <a:avLst/>
          </a:prstGeom>
        </p:spPr>
      </p:pic>
      <p:pic>
        <p:nvPicPr>
          <p:cNvPr id="12" name="Picture 11">
            <a:extLst>
              <a:ext uri="{FF2B5EF4-FFF2-40B4-BE49-F238E27FC236}">
                <a16:creationId xmlns:a16="http://schemas.microsoft.com/office/drawing/2014/main" id="{3CD64EBF-B1FA-3C44-8AF7-4E37BD1042DE}"/>
              </a:ext>
            </a:extLst>
          </p:cNvPr>
          <p:cNvPicPr>
            <a:picLocks noChangeAspect="1"/>
          </p:cNvPicPr>
          <p:nvPr/>
        </p:nvPicPr>
        <p:blipFill>
          <a:blip r:embed="rId5"/>
          <a:stretch>
            <a:fillRect/>
          </a:stretch>
        </p:blipFill>
        <p:spPr>
          <a:xfrm>
            <a:off x="2841504" y="4893029"/>
            <a:ext cx="7093105" cy="965201"/>
          </a:xfrm>
          <a:prstGeom prst="rect">
            <a:avLst/>
          </a:prstGeom>
        </p:spPr>
      </p:pic>
      <p:sp>
        <p:nvSpPr>
          <p:cNvPr id="13" name="TextBox 12">
            <a:extLst>
              <a:ext uri="{FF2B5EF4-FFF2-40B4-BE49-F238E27FC236}">
                <a16:creationId xmlns:a16="http://schemas.microsoft.com/office/drawing/2014/main" id="{5648E610-2F87-EE4C-871D-92CE926DC292}"/>
              </a:ext>
            </a:extLst>
          </p:cNvPr>
          <p:cNvSpPr txBox="1"/>
          <p:nvPr/>
        </p:nvSpPr>
        <p:spPr>
          <a:xfrm>
            <a:off x="5126488" y="6130605"/>
            <a:ext cx="2743200" cy="374862"/>
          </a:xfrm>
          <a:prstGeom prst="rect">
            <a:avLst/>
          </a:prstGeom>
        </p:spPr>
        <p:txBody>
          <a:bodyPr vert="horz" wrap="square" lIns="91440" tIns="45720" rIns="91440" bIns="45720" rtlCol="0">
            <a:noAutofit/>
          </a:bodyPr>
          <a:lstStyle/>
          <a:p>
            <a:pPr algn="l">
              <a:spcBef>
                <a:spcPts val="672"/>
              </a:spcBef>
            </a:pPr>
            <a:r>
              <a:rPr lang="en-US" sz="2000" dirty="0">
                <a:solidFill>
                  <a:schemeClr val="tx1">
                    <a:lumMod val="50000"/>
                  </a:schemeClr>
                </a:solidFill>
              </a:rPr>
              <a:t>Low order discretization</a:t>
            </a:r>
          </a:p>
        </p:txBody>
      </p:sp>
      <p:sp>
        <p:nvSpPr>
          <p:cNvPr id="14" name="TextBox 13">
            <a:extLst>
              <a:ext uri="{FF2B5EF4-FFF2-40B4-BE49-F238E27FC236}">
                <a16:creationId xmlns:a16="http://schemas.microsoft.com/office/drawing/2014/main" id="{34077B27-0643-E94C-80D0-0824ADB6CD49}"/>
              </a:ext>
            </a:extLst>
          </p:cNvPr>
          <p:cNvSpPr txBox="1"/>
          <p:nvPr/>
        </p:nvSpPr>
        <p:spPr>
          <a:xfrm>
            <a:off x="8106487" y="6130605"/>
            <a:ext cx="2743200" cy="374862"/>
          </a:xfrm>
          <a:prstGeom prst="rect">
            <a:avLst/>
          </a:prstGeom>
        </p:spPr>
        <p:txBody>
          <a:bodyPr vert="horz" wrap="square" lIns="91440" tIns="45720" rIns="91440" bIns="45720" rtlCol="0">
            <a:noAutofit/>
          </a:bodyPr>
          <a:lstStyle/>
          <a:p>
            <a:pPr algn="l">
              <a:spcBef>
                <a:spcPts val="672"/>
              </a:spcBef>
            </a:pPr>
            <a:r>
              <a:rPr lang="en-US" sz="2000" dirty="0">
                <a:solidFill>
                  <a:schemeClr val="tx1">
                    <a:lumMod val="50000"/>
                  </a:schemeClr>
                </a:solidFill>
              </a:rPr>
              <a:t>High order quadrature</a:t>
            </a:r>
          </a:p>
        </p:txBody>
      </p:sp>
      <p:cxnSp>
        <p:nvCxnSpPr>
          <p:cNvPr id="16" name="Straight Arrow Connector 15">
            <a:extLst>
              <a:ext uri="{FF2B5EF4-FFF2-40B4-BE49-F238E27FC236}">
                <a16:creationId xmlns:a16="http://schemas.microsoft.com/office/drawing/2014/main" id="{8482FAA7-FABC-284C-A41B-912F2D95AB1E}"/>
              </a:ext>
            </a:extLst>
          </p:cNvPr>
          <p:cNvCxnSpPr/>
          <p:nvPr/>
        </p:nvCxnSpPr>
        <p:spPr>
          <a:xfrm>
            <a:off x="6388056" y="5616143"/>
            <a:ext cx="0" cy="514462"/>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FD67B94B-F9B5-8C4D-A1F0-43B93201F322}"/>
              </a:ext>
            </a:extLst>
          </p:cNvPr>
          <p:cNvCxnSpPr/>
          <p:nvPr/>
        </p:nvCxnSpPr>
        <p:spPr>
          <a:xfrm>
            <a:off x="9085712" y="5616143"/>
            <a:ext cx="0" cy="514462"/>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711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Dioxide (CO2) = primary greenhouse gas emitted through human activity</a:t>
            </a:r>
          </a:p>
          <a:p>
            <a:r>
              <a:rPr lang="en-US" sz="2800" dirty="0"/>
              <a:t>More greenhouse gases =&gt; more heat retention…</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TextBox 5">
            <a:extLst>
              <a:ext uri="{FF2B5EF4-FFF2-40B4-BE49-F238E27FC236}">
                <a16:creationId xmlns:a16="http://schemas.microsoft.com/office/drawing/2014/main" id="{F2F36A3D-D071-0648-A5DD-C4B02AEF9528}"/>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D345B4C0-7873-6B47-92A0-EA2808E8A6BC}"/>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376014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095553"/>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Temporal Discretization – Spectral Deferred Correction Methods</a:t>
            </a:r>
          </a:p>
          <a:p>
            <a:pPr marL="457200" indent="-457200" algn="l">
              <a:spcBef>
                <a:spcPts val="672"/>
              </a:spcBef>
              <a:buFont typeface="Arial" panose="020B0604020202020204" pitchFamily="34" charset="0"/>
              <a:buChar char="•"/>
            </a:pPr>
            <a:r>
              <a:rPr lang="en-US" sz="2800" dirty="0">
                <a:solidFill>
                  <a:schemeClr val="tx1">
                    <a:lumMod val="50000"/>
                  </a:schemeClr>
                </a:solidFill>
              </a:rPr>
              <a:t>Flux terms can be further split into Advection (A), Diffusion (D), and Reaction (R) components: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Key benefits: operator splitting helps with managing stiff components of system (usually Reaction terms but not including reactions for now) and quadrature choice determines order of accuracy (2</a:t>
            </a:r>
            <a:r>
              <a:rPr lang="en-US" sz="2800" baseline="30000" dirty="0">
                <a:solidFill>
                  <a:schemeClr val="tx1">
                    <a:lumMod val="50000"/>
                  </a:schemeClr>
                </a:solidFill>
              </a:rPr>
              <a:t>nd</a:t>
            </a:r>
            <a:r>
              <a:rPr lang="en-US" sz="2800" dirty="0">
                <a:solidFill>
                  <a:schemeClr val="tx1">
                    <a:lumMod val="50000"/>
                  </a:schemeClr>
                </a:solidFill>
              </a:rPr>
              <a:t> order here) even with lower order discretization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10" name="Picture 9">
            <a:extLst>
              <a:ext uri="{FF2B5EF4-FFF2-40B4-BE49-F238E27FC236}">
                <a16:creationId xmlns:a16="http://schemas.microsoft.com/office/drawing/2014/main" id="{F6E9347B-F128-FE45-91DE-F05B4C93FC6F}"/>
              </a:ext>
            </a:extLst>
          </p:cNvPr>
          <p:cNvPicPr>
            <a:picLocks noChangeAspect="1"/>
          </p:cNvPicPr>
          <p:nvPr/>
        </p:nvPicPr>
        <p:blipFill>
          <a:blip r:embed="rId2"/>
          <a:stretch>
            <a:fillRect/>
          </a:stretch>
        </p:blipFill>
        <p:spPr>
          <a:xfrm>
            <a:off x="3973062" y="3139707"/>
            <a:ext cx="4245875" cy="375486"/>
          </a:xfrm>
          <a:prstGeom prst="rect">
            <a:avLst/>
          </a:prstGeom>
        </p:spPr>
      </p:pic>
    </p:spTree>
    <p:extLst>
      <p:ext uri="{BB962C8B-B14F-4D97-AF65-F5344CB8AC3E}">
        <p14:creationId xmlns:p14="http://schemas.microsoft.com/office/powerpoint/2010/main" val="339576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402641"/>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Spatial Discretization – Flux Calculations</a:t>
            </a:r>
          </a:p>
          <a:p>
            <a:pPr marL="914400" lvl="1" indent="-457200">
              <a:spcBef>
                <a:spcPts val="672"/>
              </a:spcBef>
              <a:buFont typeface="System Font Regular"/>
              <a:buChar char="—"/>
            </a:pPr>
            <a:r>
              <a:rPr lang="en-US" sz="2800" dirty="0">
                <a:solidFill>
                  <a:schemeClr val="tx1">
                    <a:lumMod val="50000"/>
                  </a:schemeClr>
                </a:solidFill>
              </a:rPr>
              <a:t>Diffusion (D)</a:t>
            </a:r>
          </a:p>
          <a:p>
            <a:pPr marL="1371600" lvl="2" indent="-457200">
              <a:spcBef>
                <a:spcPts val="672"/>
              </a:spcBef>
              <a:buFont typeface="Arial" panose="020B0604020202020204" pitchFamily="34" charset="0"/>
              <a:buChar char="•"/>
            </a:pPr>
            <a:r>
              <a:rPr lang="en-US" sz="2800" dirty="0">
                <a:solidFill>
                  <a:schemeClr val="tx1">
                    <a:lumMod val="50000"/>
                  </a:schemeClr>
                </a:solidFill>
              </a:rPr>
              <a:t>2</a:t>
            </a:r>
            <a:r>
              <a:rPr lang="en-US" sz="2800" baseline="30000" dirty="0">
                <a:solidFill>
                  <a:schemeClr val="tx1">
                    <a:lumMod val="50000"/>
                  </a:schemeClr>
                </a:solidFill>
              </a:rPr>
              <a:t>nd</a:t>
            </a:r>
            <a:r>
              <a:rPr lang="en-US" sz="2800" dirty="0">
                <a:solidFill>
                  <a:schemeClr val="tx1">
                    <a:lumMod val="50000"/>
                  </a:schemeClr>
                </a:solidFill>
              </a:rPr>
              <a:t> order center differencing in space and time</a:t>
            </a:r>
          </a:p>
          <a:p>
            <a:pPr marL="914400" lvl="1" indent="-457200">
              <a:spcBef>
                <a:spcPts val="672"/>
              </a:spcBef>
              <a:buFont typeface="System Font Regular"/>
              <a:buChar char="—"/>
            </a:pPr>
            <a:r>
              <a:rPr lang="en-US" sz="2800" dirty="0">
                <a:solidFill>
                  <a:schemeClr val="tx1">
                    <a:lumMod val="50000"/>
                  </a:schemeClr>
                </a:solidFill>
              </a:rPr>
              <a:t>Advection (A)</a:t>
            </a:r>
          </a:p>
          <a:p>
            <a:pPr marL="1371600" lvl="2" indent="-457200">
              <a:spcBef>
                <a:spcPts val="672"/>
              </a:spcBef>
              <a:buFont typeface="Arial" panose="020B0604020202020204" pitchFamily="34" charset="0"/>
              <a:buChar char="•"/>
            </a:pPr>
            <a:r>
              <a:rPr lang="en-US" sz="2800" dirty="0">
                <a:solidFill>
                  <a:schemeClr val="tx1">
                    <a:lumMod val="50000"/>
                  </a:schemeClr>
                </a:solidFill>
              </a:rPr>
              <a:t>Piecewise Parabolic Method (Colella &amp; </a:t>
            </a:r>
            <a:r>
              <a:rPr lang="en-US" sz="2800" dirty="0" err="1">
                <a:solidFill>
                  <a:schemeClr val="tx1">
                    <a:lumMod val="50000"/>
                  </a:schemeClr>
                </a:solidFill>
              </a:rPr>
              <a:t>Sekora</a:t>
            </a:r>
            <a:r>
              <a:rPr lang="en-US" sz="2800" dirty="0">
                <a:solidFill>
                  <a:schemeClr val="tx1">
                    <a:lumMod val="50000"/>
                  </a:schemeClr>
                </a:solidFill>
              </a:rPr>
              <a:t>, 2008) → Project cell-centered values to cell-edges, centered in time</a:t>
            </a:r>
          </a:p>
          <a:p>
            <a:pPr marL="1371600" lvl="2" indent="-457200">
              <a:spcBef>
                <a:spcPts val="672"/>
              </a:spcBef>
              <a:buFont typeface="Arial" panose="020B0604020202020204" pitchFamily="34" charset="0"/>
              <a:buChar char="•"/>
            </a:pPr>
            <a:r>
              <a:rPr lang="en-US" sz="2800" dirty="0">
                <a:solidFill>
                  <a:schemeClr val="tx1">
                    <a:lumMod val="50000"/>
                  </a:schemeClr>
                </a:solidFill>
              </a:rPr>
              <a:t>Approximate Riemann Solver (Colella &amp; </a:t>
            </a:r>
            <a:r>
              <a:rPr lang="en-US" sz="2800" dirty="0" err="1">
                <a:solidFill>
                  <a:schemeClr val="tx1">
                    <a:lumMod val="50000"/>
                  </a:schemeClr>
                </a:solidFill>
              </a:rPr>
              <a:t>Glaz</a:t>
            </a:r>
            <a:r>
              <a:rPr lang="en-US" sz="2800" dirty="0">
                <a:solidFill>
                  <a:schemeClr val="tx1">
                    <a:lumMod val="50000"/>
                  </a:schemeClr>
                </a:solidFill>
              </a:rPr>
              <a:t>, 1985) Takes time-centered cell-edge values to calculate Fluxes  </a:t>
            </a:r>
          </a:p>
          <a:p>
            <a:pPr marL="457200" indent="-457200">
              <a:spcBef>
                <a:spcPts val="672"/>
              </a:spcBef>
              <a:buFont typeface="Arial" panose="020B0604020202020204" pitchFamily="34" charset="0"/>
              <a:buChar char="•"/>
            </a:pPr>
            <a:endParaRPr lang="en-US" sz="2800" dirty="0">
              <a:solidFill>
                <a:schemeClr val="tx1">
                  <a:lumMod val="50000"/>
                </a:schemeClr>
              </a:solidFill>
            </a:endParaRPr>
          </a:p>
          <a:p>
            <a:pPr marL="457200" indent="-457200">
              <a:spcBef>
                <a:spcPts val="672"/>
              </a:spcBef>
              <a:buFont typeface="Arial" panose="020B0604020202020204" pitchFamily="34" charset="0"/>
              <a:buChar char="•"/>
            </a:pPr>
            <a:r>
              <a:rPr lang="en-US" sz="2800" dirty="0">
                <a:solidFill>
                  <a:schemeClr val="tx1">
                    <a:lumMod val="50000"/>
                  </a:schemeClr>
                </a:solidFill>
              </a:rPr>
              <a:t>Key Benefits: PPM includes extreme slope limiting to help with steep density gradients; </a:t>
            </a:r>
          </a:p>
        </p:txBody>
      </p:sp>
    </p:spTree>
    <p:extLst>
      <p:ext uri="{BB962C8B-B14F-4D97-AF65-F5344CB8AC3E}">
        <p14:creationId xmlns:p14="http://schemas.microsoft.com/office/powerpoint/2010/main" val="2799126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Schematic</a:t>
            </a:r>
          </a:p>
        </p:txBody>
      </p:sp>
      <p:sp>
        <p:nvSpPr>
          <p:cNvPr id="38" name="TextBox 37">
            <a:extLst>
              <a:ext uri="{FF2B5EF4-FFF2-40B4-BE49-F238E27FC236}">
                <a16:creationId xmlns:a16="http://schemas.microsoft.com/office/drawing/2014/main" id="{94F2B1C3-8270-C040-BE79-66198FA7127E}"/>
              </a:ext>
            </a:extLst>
          </p:cNvPr>
          <p:cNvSpPr txBox="1"/>
          <p:nvPr/>
        </p:nvSpPr>
        <p:spPr>
          <a:xfrm>
            <a:off x="559753" y="2199684"/>
            <a:ext cx="4446948"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3D Simulation</a:t>
            </a:r>
          </a:p>
          <a:p>
            <a:pPr marL="285750" indent="-285750">
              <a:buFont typeface="Arial" panose="020B0604020202020204" pitchFamily="34" charset="0"/>
              <a:buChar char="•"/>
            </a:pPr>
            <a:r>
              <a:rPr lang="en-US" sz="2000" dirty="0"/>
              <a:t>Slice at z=0 for visualizations</a:t>
            </a:r>
          </a:p>
          <a:p>
            <a:pPr marL="285750" indent="-285750">
              <a:buFont typeface="Arial" panose="020B0604020202020204" pitchFamily="34" charset="0"/>
              <a:buChar char="•"/>
            </a:pPr>
            <a:r>
              <a:rPr lang="en-US" sz="2000" dirty="0"/>
              <a:t>Buffer zone implemented with adaptive mesh refinement (AMR)</a:t>
            </a:r>
          </a:p>
          <a:p>
            <a:pPr marL="285750" indent="-285750">
              <a:buFont typeface="Arial" panose="020B0604020202020204" pitchFamily="34" charset="0"/>
              <a:buChar char="•"/>
            </a:pPr>
            <a:r>
              <a:rPr lang="en-US" sz="2000" dirty="0"/>
              <a:t>Ambient temperature and pressure set to match inlet condition</a:t>
            </a:r>
          </a:p>
          <a:p>
            <a:pPr marL="285750" lvl="0" indent="-285750">
              <a:buFont typeface="Arial" panose="020B0604020202020204" pitchFamily="34" charset="0"/>
              <a:buChar char="•"/>
            </a:pPr>
            <a:r>
              <a:rPr lang="en-US" sz="2000" dirty="0">
                <a:solidFill>
                  <a:srgbClr val="333333"/>
                </a:solidFill>
              </a:rPr>
              <a:t># of cells on coarse grid (x ,y, z):</a:t>
            </a:r>
          </a:p>
          <a:p>
            <a:pPr lvl="0"/>
            <a:r>
              <a:rPr lang="en-US" sz="2000" dirty="0">
                <a:solidFill>
                  <a:srgbClr val="333333"/>
                </a:solidFill>
              </a:rPr>
              <a:t>     80, 200, 80</a:t>
            </a:r>
          </a:p>
          <a:p>
            <a:pPr marL="285750" lvl="0" indent="-285750">
              <a:buFont typeface="Arial" panose="020B0604020202020204" pitchFamily="34" charset="0"/>
              <a:buChar char="•"/>
            </a:pPr>
            <a:r>
              <a:rPr lang="en-US" sz="2000" dirty="0">
                <a:solidFill>
                  <a:srgbClr val="333333"/>
                </a:solidFill>
              </a:rPr>
              <a:t>AMR max level: 4</a:t>
            </a:r>
          </a:p>
          <a:p>
            <a:pPr marL="285750" lvl="0" indent="-285750">
              <a:buFont typeface="Arial" panose="020B0604020202020204" pitchFamily="34" charset="0"/>
              <a:buChar char="•"/>
            </a:pPr>
            <a:r>
              <a:rPr lang="en-US" sz="2000" dirty="0">
                <a:solidFill>
                  <a:srgbClr val="333333"/>
                </a:solidFill>
              </a:rPr>
              <a:t>Refine when </a:t>
            </a:r>
            <a:r>
              <a:rPr lang="en-US" sz="2000" dirty="0" err="1">
                <a:solidFill>
                  <a:srgbClr val="333333"/>
                </a:solidFill>
              </a:rPr>
              <a:t>vorticity</a:t>
            </a:r>
            <a:r>
              <a:rPr lang="en-US" sz="2000" baseline="-25000" dirty="0" err="1">
                <a:solidFill>
                  <a:srgbClr val="333333"/>
                </a:solidFill>
              </a:rPr>
              <a:t>ERR</a:t>
            </a:r>
            <a:r>
              <a:rPr lang="en-US" sz="2000" dirty="0">
                <a:solidFill>
                  <a:srgbClr val="333333"/>
                </a:solidFill>
              </a:rPr>
              <a:t> &gt; 5000</a:t>
            </a:r>
            <a:endParaRPr lang="en-US" sz="2000" dirty="0"/>
          </a:p>
          <a:p>
            <a:pPr marL="285750" indent="-285750">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ECA80018-04C2-3949-B167-B620FAAD4208}"/>
              </a:ext>
            </a:extLst>
          </p:cNvPr>
          <p:cNvGrpSpPr/>
          <p:nvPr/>
        </p:nvGrpSpPr>
        <p:grpSpPr>
          <a:xfrm>
            <a:off x="4992624" y="1446219"/>
            <a:ext cx="6774654" cy="5136287"/>
            <a:chOff x="3277387" y="1404744"/>
            <a:chExt cx="7124420" cy="5424405"/>
          </a:xfrm>
        </p:grpSpPr>
        <p:sp>
          <p:nvSpPr>
            <p:cNvPr id="3" name="Rectangle 2">
              <a:extLst>
                <a:ext uri="{FF2B5EF4-FFF2-40B4-BE49-F238E27FC236}">
                  <a16:creationId xmlns:a16="http://schemas.microsoft.com/office/drawing/2014/main" id="{480B91BF-C677-3444-BF56-99FF81C2D98A}"/>
                </a:ext>
              </a:extLst>
            </p:cNvPr>
            <p:cNvSpPr/>
            <p:nvPr/>
          </p:nvSpPr>
          <p:spPr>
            <a:xfrm>
              <a:off x="4073486" y="1743075"/>
              <a:ext cx="4129087" cy="46005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3C5E7142-2B75-5A4B-BA5F-009C088AAFE4}"/>
                </a:ext>
              </a:extLst>
            </p:cNvPr>
            <p:cNvCxnSpPr>
              <a:cxnSpLocks/>
            </p:cNvCxnSpPr>
            <p:nvPr/>
          </p:nvCxnSpPr>
          <p:spPr>
            <a:xfrm flipV="1">
              <a:off x="8743950" y="5429250"/>
              <a:ext cx="583408" cy="442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BC8E1D5-B105-4B45-8D6B-678A63C05AB3}"/>
                </a:ext>
              </a:extLst>
            </p:cNvPr>
            <p:cNvCxnSpPr/>
            <p:nvPr/>
          </p:nvCxnSpPr>
          <p:spPr>
            <a:xfrm flipV="1">
              <a:off x="8743950" y="4343400"/>
              <a:ext cx="0" cy="1514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E34D8AD-3EC7-1D4D-A6AB-FE73A38605EF}"/>
                </a:ext>
              </a:extLst>
            </p:cNvPr>
            <p:cNvCxnSpPr/>
            <p:nvPr/>
          </p:nvCxnSpPr>
          <p:spPr>
            <a:xfrm>
              <a:off x="8729663" y="5872163"/>
              <a:ext cx="1485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AC300D-BBE2-1A47-A5C4-1B27B0165D22}"/>
                </a:ext>
              </a:extLst>
            </p:cNvPr>
            <p:cNvSpPr txBox="1"/>
            <p:nvPr/>
          </p:nvSpPr>
          <p:spPr>
            <a:xfrm>
              <a:off x="8455088" y="4144446"/>
              <a:ext cx="288862" cy="369332"/>
            </a:xfrm>
            <a:prstGeom prst="rect">
              <a:avLst/>
            </a:prstGeom>
            <a:noFill/>
          </p:spPr>
          <p:txBody>
            <a:bodyPr wrap="none" rtlCol="0">
              <a:spAutoFit/>
            </a:bodyPr>
            <a:lstStyle/>
            <a:p>
              <a:r>
                <a:rPr lang="en-US" dirty="0"/>
                <a:t>y</a:t>
              </a:r>
            </a:p>
          </p:txBody>
        </p:sp>
        <p:sp>
          <p:nvSpPr>
            <p:cNvPr id="18" name="TextBox 17">
              <a:extLst>
                <a:ext uri="{FF2B5EF4-FFF2-40B4-BE49-F238E27FC236}">
                  <a16:creationId xmlns:a16="http://schemas.microsoft.com/office/drawing/2014/main" id="{EB4B4469-8C17-2742-B568-6590503EF671}"/>
                </a:ext>
              </a:extLst>
            </p:cNvPr>
            <p:cNvSpPr txBox="1"/>
            <p:nvPr/>
          </p:nvSpPr>
          <p:spPr>
            <a:xfrm>
              <a:off x="10117755" y="5857875"/>
              <a:ext cx="284052" cy="369332"/>
            </a:xfrm>
            <a:prstGeom prst="rect">
              <a:avLst/>
            </a:prstGeom>
            <a:noFill/>
          </p:spPr>
          <p:txBody>
            <a:bodyPr wrap="none" rtlCol="0">
              <a:spAutoFit/>
            </a:bodyPr>
            <a:lstStyle/>
            <a:p>
              <a:r>
                <a:rPr lang="en-US" dirty="0"/>
                <a:t>x</a:t>
              </a:r>
            </a:p>
          </p:txBody>
        </p:sp>
        <p:sp>
          <p:nvSpPr>
            <p:cNvPr id="19" name="TextBox 18">
              <a:extLst>
                <a:ext uri="{FF2B5EF4-FFF2-40B4-BE49-F238E27FC236}">
                  <a16:creationId xmlns:a16="http://schemas.microsoft.com/office/drawing/2014/main" id="{5BFAFC80-29C0-1441-94B9-6BCE3C2F5B0E}"/>
                </a:ext>
              </a:extLst>
            </p:cNvPr>
            <p:cNvSpPr txBox="1"/>
            <p:nvPr/>
          </p:nvSpPr>
          <p:spPr>
            <a:xfrm>
              <a:off x="9205004" y="5430324"/>
              <a:ext cx="276038" cy="369332"/>
            </a:xfrm>
            <a:prstGeom prst="rect">
              <a:avLst/>
            </a:prstGeom>
            <a:noFill/>
          </p:spPr>
          <p:txBody>
            <a:bodyPr wrap="none" rtlCol="0">
              <a:spAutoFit/>
            </a:bodyPr>
            <a:lstStyle/>
            <a:p>
              <a:r>
                <a:rPr lang="en-US" dirty="0"/>
                <a:t>z</a:t>
              </a:r>
            </a:p>
          </p:txBody>
        </p:sp>
        <p:cxnSp>
          <p:nvCxnSpPr>
            <p:cNvPr id="21" name="Straight Arrow Connector 20">
              <a:extLst>
                <a:ext uri="{FF2B5EF4-FFF2-40B4-BE49-F238E27FC236}">
                  <a16:creationId xmlns:a16="http://schemas.microsoft.com/office/drawing/2014/main" id="{7B3C0A55-0625-5945-AC20-2A3C44441E06}"/>
                </a:ext>
              </a:extLst>
            </p:cNvPr>
            <p:cNvCxnSpPr>
              <a:cxnSpLocks/>
            </p:cNvCxnSpPr>
            <p:nvPr/>
          </p:nvCxnSpPr>
          <p:spPr>
            <a:xfrm>
              <a:off x="3951312" y="1743075"/>
              <a:ext cx="0" cy="460057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E842E431-F83F-E24D-B78B-20B480413295}"/>
                </a:ext>
              </a:extLst>
            </p:cNvPr>
            <p:cNvSpPr txBox="1"/>
            <p:nvPr/>
          </p:nvSpPr>
          <p:spPr>
            <a:xfrm>
              <a:off x="3277387" y="4096248"/>
              <a:ext cx="689815" cy="357545"/>
            </a:xfrm>
            <a:prstGeom prst="rect">
              <a:avLst/>
            </a:prstGeom>
            <a:noFill/>
          </p:spPr>
          <p:txBody>
            <a:bodyPr wrap="none" rtlCol="0">
              <a:spAutoFit/>
            </a:bodyPr>
            <a:lstStyle/>
            <a:p>
              <a:r>
                <a:rPr lang="en-US" sz="1600" dirty="0"/>
                <a:t>62.5d</a:t>
              </a:r>
              <a:endParaRPr lang="en-US" dirty="0"/>
            </a:p>
          </p:txBody>
        </p:sp>
        <p:cxnSp>
          <p:nvCxnSpPr>
            <p:cNvPr id="25" name="Straight Arrow Connector 24">
              <a:extLst>
                <a:ext uri="{FF2B5EF4-FFF2-40B4-BE49-F238E27FC236}">
                  <a16:creationId xmlns:a16="http://schemas.microsoft.com/office/drawing/2014/main" id="{881BACA6-809E-4B4B-AF7A-B2F5A492AB4E}"/>
                </a:ext>
              </a:extLst>
            </p:cNvPr>
            <p:cNvCxnSpPr>
              <a:cxnSpLocks/>
            </p:cNvCxnSpPr>
            <p:nvPr/>
          </p:nvCxnSpPr>
          <p:spPr>
            <a:xfrm>
              <a:off x="4073486" y="6653624"/>
              <a:ext cx="41711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C90D6C3F-F4AA-7548-B3E5-A871978F9DEA}"/>
                </a:ext>
              </a:extLst>
            </p:cNvPr>
            <p:cNvSpPr txBox="1"/>
            <p:nvPr/>
          </p:nvSpPr>
          <p:spPr>
            <a:xfrm>
              <a:off x="8244604" y="6471604"/>
              <a:ext cx="526296" cy="357545"/>
            </a:xfrm>
            <a:prstGeom prst="rect">
              <a:avLst/>
            </a:prstGeom>
            <a:noFill/>
          </p:spPr>
          <p:txBody>
            <a:bodyPr wrap="none" rtlCol="0">
              <a:spAutoFit/>
            </a:bodyPr>
            <a:lstStyle/>
            <a:p>
              <a:r>
                <a:rPr lang="en-US" sz="1600" dirty="0"/>
                <a:t>25d</a:t>
              </a:r>
              <a:endParaRPr lang="en-US" dirty="0"/>
            </a:p>
          </p:txBody>
        </p:sp>
        <p:sp>
          <p:nvSpPr>
            <p:cNvPr id="36" name="Rectangle 35">
              <a:extLst>
                <a:ext uri="{FF2B5EF4-FFF2-40B4-BE49-F238E27FC236}">
                  <a16:creationId xmlns:a16="http://schemas.microsoft.com/office/drawing/2014/main" id="{22F3D633-7E63-5147-A674-22AED17A0D3D}"/>
                </a:ext>
              </a:extLst>
            </p:cNvPr>
            <p:cNvSpPr/>
            <p:nvPr/>
          </p:nvSpPr>
          <p:spPr>
            <a:xfrm>
              <a:off x="4575564" y="2301235"/>
              <a:ext cx="3111190" cy="4042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E3574D11-2A00-9742-8E43-3004FB131D46}"/>
                </a:ext>
              </a:extLst>
            </p:cNvPr>
            <p:cNvSpPr/>
            <p:nvPr/>
          </p:nvSpPr>
          <p:spPr>
            <a:xfrm>
              <a:off x="5685058" y="6214556"/>
              <a:ext cx="779852" cy="1164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54FB384-1EE8-B24A-B7F6-399018D265A5}"/>
                </a:ext>
              </a:extLst>
            </p:cNvPr>
            <p:cNvCxnSpPr/>
            <p:nvPr/>
          </p:nvCxnSpPr>
          <p:spPr>
            <a:xfrm flipV="1">
              <a:off x="5950661" y="5599923"/>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371AA63F-D07D-A140-9BFB-31D4252A0617}"/>
                </a:ext>
              </a:extLst>
            </p:cNvPr>
            <p:cNvCxnSpPr/>
            <p:nvPr/>
          </p:nvCxnSpPr>
          <p:spPr>
            <a:xfrm flipV="1">
              <a:off x="6450698"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1" name="Straight Arrow Connector 30">
              <a:extLst>
                <a:ext uri="{FF2B5EF4-FFF2-40B4-BE49-F238E27FC236}">
                  <a16:creationId xmlns:a16="http://schemas.microsoft.com/office/drawing/2014/main" id="{6EB771EB-216A-3449-995E-E0BE65BCDDCA}"/>
                </a:ext>
              </a:extLst>
            </p:cNvPr>
            <p:cNvCxnSpPr/>
            <p:nvPr/>
          </p:nvCxnSpPr>
          <p:spPr>
            <a:xfrm flipV="1">
              <a:off x="5700642"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2" name="Straight Arrow Connector 31">
              <a:extLst>
                <a:ext uri="{FF2B5EF4-FFF2-40B4-BE49-F238E27FC236}">
                  <a16:creationId xmlns:a16="http://schemas.microsoft.com/office/drawing/2014/main" id="{D9B548CA-3340-0E4A-A336-7A29FEFF2059}"/>
                </a:ext>
              </a:extLst>
            </p:cNvPr>
            <p:cNvCxnSpPr/>
            <p:nvPr/>
          </p:nvCxnSpPr>
          <p:spPr>
            <a:xfrm flipV="1">
              <a:off x="6200679" y="5601265"/>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66C597A8-7CDA-3F49-81E5-67F7E891319E}"/>
                </a:ext>
              </a:extLst>
            </p:cNvPr>
            <p:cNvSpPr txBox="1"/>
            <p:nvPr/>
          </p:nvSpPr>
          <p:spPr>
            <a:xfrm>
              <a:off x="5452442" y="5109568"/>
              <a:ext cx="1371176" cy="609452"/>
            </a:xfrm>
            <a:prstGeom prst="rect">
              <a:avLst/>
            </a:prstGeom>
            <a:solidFill>
              <a:schemeClr val="bg1"/>
            </a:solidFill>
            <a:ln>
              <a:solidFill>
                <a:schemeClr val="accent1">
                  <a:shade val="95000"/>
                  <a:satMod val="105000"/>
                </a:schemeClr>
              </a:solidFill>
            </a:ln>
          </p:spPr>
          <p:txBody>
            <a:bodyPr wrap="square" rtlCol="0">
              <a:spAutoFit/>
            </a:bodyPr>
            <a:lstStyle/>
            <a:p>
              <a:r>
                <a:rPr lang="en-US" sz="1050" dirty="0"/>
                <a:t>Jet Inlet Condition diameter (d) = .01 cm</a:t>
              </a:r>
            </a:p>
          </p:txBody>
        </p:sp>
        <p:sp>
          <p:nvSpPr>
            <p:cNvPr id="37" name="TextBox 36">
              <a:extLst>
                <a:ext uri="{FF2B5EF4-FFF2-40B4-BE49-F238E27FC236}">
                  <a16:creationId xmlns:a16="http://schemas.microsoft.com/office/drawing/2014/main" id="{7BEBCF6C-DC1A-7F46-B987-F55C4E10AC60}"/>
                </a:ext>
              </a:extLst>
            </p:cNvPr>
            <p:cNvSpPr txBox="1"/>
            <p:nvPr/>
          </p:nvSpPr>
          <p:spPr>
            <a:xfrm>
              <a:off x="5452442" y="1862695"/>
              <a:ext cx="1306215" cy="325042"/>
            </a:xfrm>
            <a:prstGeom prst="rect">
              <a:avLst/>
            </a:prstGeom>
            <a:solidFill>
              <a:schemeClr val="bg1"/>
            </a:solidFill>
            <a:ln>
              <a:solidFill>
                <a:schemeClr val="accent1">
                  <a:shade val="95000"/>
                  <a:satMod val="105000"/>
                </a:schemeClr>
              </a:solidFill>
            </a:ln>
          </p:spPr>
          <p:txBody>
            <a:bodyPr wrap="square" rtlCol="0">
              <a:spAutoFit/>
            </a:bodyPr>
            <a:lstStyle/>
            <a:p>
              <a:r>
                <a:rPr lang="en-US" sz="1400" dirty="0"/>
                <a:t>   Buffer Zone</a:t>
              </a:r>
            </a:p>
          </p:txBody>
        </p:sp>
        <p:cxnSp>
          <p:nvCxnSpPr>
            <p:cNvPr id="40" name="Straight Arrow Connector 39">
              <a:extLst>
                <a:ext uri="{FF2B5EF4-FFF2-40B4-BE49-F238E27FC236}">
                  <a16:creationId xmlns:a16="http://schemas.microsoft.com/office/drawing/2014/main" id="{0AE483AA-51EF-A44E-A13A-2E4014DF7880}"/>
                </a:ext>
              </a:extLst>
            </p:cNvPr>
            <p:cNvCxnSpPr>
              <a:cxnSpLocks/>
            </p:cNvCxnSpPr>
            <p:nvPr/>
          </p:nvCxnSpPr>
          <p:spPr>
            <a:xfrm flipV="1">
              <a:off x="4481929" y="2283016"/>
              <a:ext cx="0" cy="406063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4835AA6-476C-B349-9405-9CBE579DA116}"/>
                </a:ext>
              </a:extLst>
            </p:cNvPr>
            <p:cNvCxnSpPr/>
            <p:nvPr/>
          </p:nvCxnSpPr>
          <p:spPr>
            <a:xfrm>
              <a:off x="4582435" y="6488668"/>
              <a:ext cx="311119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3FA317-2B02-F142-9E37-881B4774B91A}"/>
                </a:ext>
              </a:extLst>
            </p:cNvPr>
            <p:cNvSpPr txBox="1"/>
            <p:nvPr/>
          </p:nvSpPr>
          <p:spPr>
            <a:xfrm>
              <a:off x="7693625" y="6329358"/>
              <a:ext cx="526296" cy="357545"/>
            </a:xfrm>
            <a:prstGeom prst="rect">
              <a:avLst/>
            </a:prstGeom>
            <a:noFill/>
          </p:spPr>
          <p:txBody>
            <a:bodyPr wrap="none" rtlCol="0">
              <a:spAutoFit/>
            </a:bodyPr>
            <a:lstStyle/>
            <a:p>
              <a:r>
                <a:rPr lang="en-US" sz="1600" dirty="0"/>
                <a:t>20d</a:t>
              </a:r>
              <a:endParaRPr lang="en-US" dirty="0"/>
            </a:p>
          </p:txBody>
        </p:sp>
        <p:sp>
          <p:nvSpPr>
            <p:cNvPr id="46" name="TextBox 45">
              <a:extLst>
                <a:ext uri="{FF2B5EF4-FFF2-40B4-BE49-F238E27FC236}">
                  <a16:creationId xmlns:a16="http://schemas.microsoft.com/office/drawing/2014/main" id="{788C08BE-2C33-F54F-9F3D-93AF70C66875}"/>
                </a:ext>
              </a:extLst>
            </p:cNvPr>
            <p:cNvSpPr txBox="1"/>
            <p:nvPr/>
          </p:nvSpPr>
          <p:spPr>
            <a:xfrm>
              <a:off x="4014019" y="4096248"/>
              <a:ext cx="526296" cy="357545"/>
            </a:xfrm>
            <a:prstGeom prst="rect">
              <a:avLst/>
            </a:prstGeom>
            <a:noFill/>
          </p:spPr>
          <p:txBody>
            <a:bodyPr wrap="none" rtlCol="0">
              <a:spAutoFit/>
            </a:bodyPr>
            <a:lstStyle/>
            <a:p>
              <a:r>
                <a:rPr lang="en-US" sz="1600" dirty="0"/>
                <a:t>60d</a:t>
              </a:r>
              <a:endParaRPr lang="en-US" dirty="0"/>
            </a:p>
          </p:txBody>
        </p:sp>
        <p:sp>
          <p:nvSpPr>
            <p:cNvPr id="47" name="TextBox 46">
              <a:extLst>
                <a:ext uri="{FF2B5EF4-FFF2-40B4-BE49-F238E27FC236}">
                  <a16:creationId xmlns:a16="http://schemas.microsoft.com/office/drawing/2014/main" id="{FF16E3E9-06A4-A249-8E43-7B0F352250AB}"/>
                </a:ext>
              </a:extLst>
            </p:cNvPr>
            <p:cNvSpPr txBox="1"/>
            <p:nvPr/>
          </p:nvSpPr>
          <p:spPr>
            <a:xfrm>
              <a:off x="5452442" y="1404744"/>
              <a:ext cx="1293318" cy="276285"/>
            </a:xfrm>
            <a:prstGeom prst="rect">
              <a:avLst/>
            </a:prstGeom>
            <a:solidFill>
              <a:schemeClr val="bg1"/>
            </a:solidFill>
            <a:ln>
              <a:solidFill>
                <a:schemeClr val="accent1">
                  <a:shade val="95000"/>
                  <a:satMod val="105000"/>
                </a:schemeClr>
              </a:solidFill>
            </a:ln>
          </p:spPr>
          <p:txBody>
            <a:bodyPr wrap="none" rtlCol="0">
              <a:spAutoFit/>
            </a:bodyPr>
            <a:lstStyle/>
            <a:p>
              <a:r>
                <a:rPr lang="en-US" sz="1100" dirty="0"/>
                <a:t>  Outlet Condition</a:t>
              </a:r>
            </a:p>
          </p:txBody>
        </p:sp>
      </p:grpSp>
    </p:spTree>
    <p:extLst>
      <p:ext uri="{BB962C8B-B14F-4D97-AF65-F5344CB8AC3E}">
        <p14:creationId xmlns:p14="http://schemas.microsoft.com/office/powerpoint/2010/main" val="338860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C596-7BAA-354B-A366-9C9D53E1025A}"/>
              </a:ext>
            </a:extLst>
          </p:cNvPr>
          <p:cNvSpPr>
            <a:spLocks noGrp="1"/>
          </p:cNvSpPr>
          <p:nvPr>
            <p:ph type="title"/>
          </p:nvPr>
        </p:nvSpPr>
        <p:spPr>
          <a:xfrm>
            <a:off x="609600" y="1"/>
            <a:ext cx="10826751" cy="1600201"/>
          </a:xfrm>
        </p:spPr>
        <p:txBody>
          <a:bodyPr/>
          <a:lstStyle/>
          <a:p>
            <a:r>
              <a:rPr lang="en-US" dirty="0"/>
              <a:t>Performing LES in HPC environment</a:t>
            </a:r>
          </a:p>
        </p:txBody>
      </p:sp>
      <p:sp>
        <p:nvSpPr>
          <p:cNvPr id="3" name="Text Placeholder 2">
            <a:extLst>
              <a:ext uri="{FF2B5EF4-FFF2-40B4-BE49-F238E27FC236}">
                <a16:creationId xmlns:a16="http://schemas.microsoft.com/office/drawing/2014/main" id="{93869858-35B2-7142-8B6D-A83B32F97C95}"/>
              </a:ext>
            </a:extLst>
          </p:cNvPr>
          <p:cNvSpPr>
            <a:spLocks noGrp="1"/>
          </p:cNvSpPr>
          <p:nvPr>
            <p:ph type="body" sz="quarter" idx="10"/>
          </p:nvPr>
        </p:nvSpPr>
        <p:spPr>
          <a:xfrm>
            <a:off x="609602" y="1828801"/>
            <a:ext cx="5122984" cy="4500033"/>
          </a:xfrm>
        </p:spPr>
        <p:txBody>
          <a:bodyPr>
            <a:normAutofit lnSpcReduction="10000"/>
          </a:bodyPr>
          <a:lstStyle/>
          <a:p>
            <a:r>
              <a:rPr lang="en-US" sz="2000" dirty="0"/>
              <a:t>Simulations utilize 576 MPI Ranks</a:t>
            </a:r>
          </a:p>
          <a:p>
            <a:pPr lvl="1"/>
            <a:r>
              <a:rPr lang="en-US" sz="2000" dirty="0"/>
              <a:t>36 ranks per node across 16 nodes</a:t>
            </a:r>
          </a:p>
          <a:p>
            <a:pPr lvl="1"/>
            <a:r>
              <a:rPr lang="en-US" sz="2000" dirty="0"/>
              <a:t>Roughly 17k cells per MPI Rank</a:t>
            </a:r>
          </a:p>
          <a:p>
            <a:r>
              <a:rPr lang="en-US" sz="2000" dirty="0"/>
              <a:t>Each plot file contains approximately 34 GB of data</a:t>
            </a:r>
          </a:p>
          <a:p>
            <a:r>
              <a:rPr lang="en-US" sz="2000" dirty="0"/>
              <a:t>We use the NREL Eagle supercomputer to perform simulations</a:t>
            </a:r>
          </a:p>
          <a:p>
            <a:r>
              <a:rPr lang="en-US" sz="2000" i="1" dirty="0" err="1"/>
              <a:t>PeleC</a:t>
            </a:r>
            <a:r>
              <a:rPr lang="en-US" sz="2000" dirty="0"/>
              <a:t> has been shown to scale very well on this system and other HPC systems (e.g. ORNL Summit)</a:t>
            </a:r>
          </a:p>
          <a:p>
            <a:r>
              <a:rPr lang="en-US" sz="2000" dirty="0"/>
              <a:t>Dynamic load balancing of AMR levels allows for maximum utilization of the system</a:t>
            </a:r>
          </a:p>
          <a:p>
            <a:r>
              <a:rPr lang="en-US" sz="2000" dirty="0"/>
              <a:t>The Intel suite of compilers was used</a:t>
            </a:r>
            <a:endParaRPr lang="en-US" sz="2000" dirty="0">
              <a:solidFill>
                <a:schemeClr val="accent3"/>
              </a:solidFill>
            </a:endParaRPr>
          </a:p>
          <a:p>
            <a:pPr marL="0" indent="0">
              <a:buNone/>
            </a:pPr>
            <a:endParaRPr lang="en-US" sz="2000" dirty="0">
              <a:solidFill>
                <a:schemeClr val="accent3"/>
              </a:solidFill>
            </a:endParaRPr>
          </a:p>
          <a:p>
            <a:endParaRPr lang="en-US" dirty="0"/>
          </a:p>
        </p:txBody>
      </p:sp>
      <p:sp>
        <p:nvSpPr>
          <p:cNvPr id="5" name="Rectangle 4">
            <a:extLst>
              <a:ext uri="{FF2B5EF4-FFF2-40B4-BE49-F238E27FC236}">
                <a16:creationId xmlns:a16="http://schemas.microsoft.com/office/drawing/2014/main" id="{CB46D8D0-723C-A649-9EE2-027BB1E054F0}"/>
              </a:ext>
            </a:extLst>
          </p:cNvPr>
          <p:cNvSpPr/>
          <p:nvPr/>
        </p:nvSpPr>
        <p:spPr>
          <a:xfrm>
            <a:off x="11078308" y="6424246"/>
            <a:ext cx="914400" cy="293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CE655A-D3AD-464F-858B-1473F66F9F42}"/>
              </a:ext>
            </a:extLst>
          </p:cNvPr>
          <p:cNvPicPr>
            <a:picLocks noChangeAspect="1"/>
          </p:cNvPicPr>
          <p:nvPr/>
        </p:nvPicPr>
        <p:blipFill>
          <a:blip r:embed="rId2"/>
          <a:stretch>
            <a:fillRect/>
          </a:stretch>
        </p:blipFill>
        <p:spPr>
          <a:xfrm>
            <a:off x="6095999" y="1767283"/>
            <a:ext cx="5340351" cy="4701981"/>
          </a:xfrm>
          <a:prstGeom prst="rect">
            <a:avLst/>
          </a:prstGeom>
        </p:spPr>
      </p:pic>
    </p:spTree>
    <p:extLst>
      <p:ext uri="{BB962C8B-B14F-4D97-AF65-F5344CB8AC3E}">
        <p14:creationId xmlns:p14="http://schemas.microsoft.com/office/powerpoint/2010/main" val="264731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Boundary Conditions</a:t>
            </a:r>
          </a:p>
        </p:txBody>
      </p:sp>
      <p:sp>
        <p:nvSpPr>
          <p:cNvPr id="48" name="TextBox 47">
            <a:extLst>
              <a:ext uri="{FF2B5EF4-FFF2-40B4-BE49-F238E27FC236}">
                <a16:creationId xmlns:a16="http://schemas.microsoft.com/office/drawing/2014/main" id="{576910B5-960A-D34E-8EC0-3A5BEAB2244E}"/>
              </a:ext>
            </a:extLst>
          </p:cNvPr>
          <p:cNvSpPr txBox="1"/>
          <p:nvPr/>
        </p:nvSpPr>
        <p:spPr>
          <a:xfrm>
            <a:off x="755648" y="1557338"/>
            <a:ext cx="4916102" cy="4480560"/>
          </a:xfrm>
          <a:prstGeom prst="rect">
            <a:avLst/>
          </a:prstGeom>
          <a:noFill/>
          <a:ln w="25400">
            <a:solidFill>
              <a:schemeClr val="accent1"/>
            </a:solidFill>
          </a:ln>
        </p:spPr>
        <p:txBody>
          <a:bodyPr wrap="square" rtlCol="0">
            <a:noAutofit/>
          </a:bodyPr>
          <a:lstStyle/>
          <a:p>
            <a:r>
              <a:rPr lang="en-US" sz="2800" dirty="0"/>
              <a:t>      		Inflow</a:t>
            </a:r>
          </a:p>
          <a:p>
            <a:endParaRPr lang="en-US" sz="300" dirty="0"/>
          </a:p>
          <a:p>
            <a:pPr marL="285750" indent="-285750">
              <a:buFont typeface="Arial" panose="020B0604020202020204" pitchFamily="34" charset="0"/>
              <a:buChar char="•"/>
            </a:pPr>
            <a:r>
              <a:rPr lang="en-US" dirty="0"/>
              <a:t>diameter </a:t>
            </a:r>
            <a:r>
              <a:rPr lang="en-US"/>
              <a:t>= .01 </a:t>
            </a:r>
            <a:r>
              <a:rPr lang="en-US" dirty="0"/>
              <a:t>cm</a:t>
            </a:r>
          </a:p>
          <a:p>
            <a:pPr marL="285750" indent="-285750">
              <a:buFont typeface="Arial" panose="020B0604020202020204" pitchFamily="34" charset="0"/>
              <a:buChar char="•"/>
            </a:pPr>
            <a:r>
              <a:rPr lang="en-US" dirty="0"/>
              <a:t>input velocity scaled to predetermined mean velocity + noise scaled by </a:t>
            </a:r>
            <a:r>
              <a:rPr lang="en-US" dirty="0" err="1"/>
              <a:t>r.m.s.</a:t>
            </a:r>
            <a:r>
              <a:rPr lang="en-US" dirty="0"/>
              <a:t> profiles calculated via direct numerical simulation (DNS)</a:t>
            </a:r>
          </a:p>
          <a:p>
            <a:pPr marL="285750" indent="-285750">
              <a:buFont typeface="Arial" panose="020B0604020202020204" pitchFamily="34" charset="0"/>
              <a:buChar char="•"/>
            </a:pPr>
            <a:endParaRPr lang="en-US" sz="2000" dirty="0"/>
          </a:p>
          <a:p>
            <a:endParaRPr lang="en-US" sz="2800" dirty="0"/>
          </a:p>
          <a:p>
            <a:endParaRPr lang="en-US" sz="28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p:txBody>
      </p:sp>
      <p:pic>
        <p:nvPicPr>
          <p:cNvPr id="5" name="Picture 4">
            <a:extLst>
              <a:ext uri="{FF2B5EF4-FFF2-40B4-BE49-F238E27FC236}">
                <a16:creationId xmlns:a16="http://schemas.microsoft.com/office/drawing/2014/main" id="{E00B17F3-30F3-114C-9F8A-E289811E7E1D}"/>
              </a:ext>
            </a:extLst>
          </p:cNvPr>
          <p:cNvPicPr>
            <a:picLocks noChangeAspect="1"/>
          </p:cNvPicPr>
          <p:nvPr/>
        </p:nvPicPr>
        <p:blipFill>
          <a:blip r:embed="rId2"/>
          <a:stretch>
            <a:fillRect/>
          </a:stretch>
        </p:blipFill>
        <p:spPr>
          <a:xfrm>
            <a:off x="1158621" y="3640066"/>
            <a:ext cx="4110156" cy="971491"/>
          </a:xfrm>
          <a:prstGeom prst="rect">
            <a:avLst/>
          </a:prstGeom>
        </p:spPr>
      </p:pic>
      <p:pic>
        <p:nvPicPr>
          <p:cNvPr id="10" name="Picture 9">
            <a:extLst>
              <a:ext uri="{FF2B5EF4-FFF2-40B4-BE49-F238E27FC236}">
                <a16:creationId xmlns:a16="http://schemas.microsoft.com/office/drawing/2014/main" id="{60BDACDD-861E-084D-BF0C-593C2F847444}"/>
              </a:ext>
            </a:extLst>
          </p:cNvPr>
          <p:cNvPicPr>
            <a:picLocks noChangeAspect="1"/>
          </p:cNvPicPr>
          <p:nvPr/>
        </p:nvPicPr>
        <p:blipFill>
          <a:blip r:embed="rId3"/>
          <a:stretch>
            <a:fillRect/>
          </a:stretch>
        </p:blipFill>
        <p:spPr>
          <a:xfrm>
            <a:off x="1227698" y="5300662"/>
            <a:ext cx="3245535" cy="279787"/>
          </a:xfrm>
          <a:prstGeom prst="rect">
            <a:avLst/>
          </a:prstGeom>
        </p:spPr>
      </p:pic>
      <p:sp>
        <p:nvSpPr>
          <p:cNvPr id="13" name="Right Arrow 12">
            <a:extLst>
              <a:ext uri="{FF2B5EF4-FFF2-40B4-BE49-F238E27FC236}">
                <a16:creationId xmlns:a16="http://schemas.microsoft.com/office/drawing/2014/main" id="{3590A5F0-2BF6-B34C-8436-678890757990}"/>
              </a:ext>
            </a:extLst>
          </p:cNvPr>
          <p:cNvSpPr/>
          <p:nvPr/>
        </p:nvSpPr>
        <p:spPr>
          <a:xfrm>
            <a:off x="5088101" y="4284395"/>
            <a:ext cx="1432150" cy="6136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F0FF0C-7E09-6A4A-9F87-6B70A4EF7F87}"/>
              </a:ext>
            </a:extLst>
          </p:cNvPr>
          <p:cNvPicPr>
            <a:picLocks noChangeAspect="1"/>
          </p:cNvPicPr>
          <p:nvPr/>
        </p:nvPicPr>
        <p:blipFill>
          <a:blip r:embed="rId4"/>
          <a:stretch>
            <a:fillRect/>
          </a:stretch>
        </p:blipFill>
        <p:spPr>
          <a:xfrm>
            <a:off x="6748462" y="2874882"/>
            <a:ext cx="4543738" cy="3602168"/>
          </a:xfrm>
          <a:prstGeom prst="rect">
            <a:avLst/>
          </a:prstGeom>
        </p:spPr>
      </p:pic>
      <p:sp>
        <p:nvSpPr>
          <p:cNvPr id="3" name="TextBox 2">
            <a:extLst>
              <a:ext uri="{FF2B5EF4-FFF2-40B4-BE49-F238E27FC236}">
                <a16:creationId xmlns:a16="http://schemas.microsoft.com/office/drawing/2014/main" id="{CE2FB029-BD8D-0448-AB6E-A9E6E82B0400}"/>
              </a:ext>
            </a:extLst>
          </p:cNvPr>
          <p:cNvSpPr txBox="1"/>
          <p:nvPr/>
        </p:nvSpPr>
        <p:spPr>
          <a:xfrm>
            <a:off x="6520251" y="1557338"/>
            <a:ext cx="5000160" cy="1317544"/>
          </a:xfrm>
          <a:prstGeom prst="rect">
            <a:avLst/>
          </a:prstGeom>
          <a:noFill/>
          <a:ln w="25400">
            <a:solidFill>
              <a:schemeClr val="accent1"/>
            </a:solidFill>
          </a:ln>
        </p:spPr>
        <p:txBody>
          <a:bodyPr wrap="square" rtlCol="0">
            <a:noAutofit/>
          </a:bodyPr>
          <a:lstStyle/>
          <a:p>
            <a:r>
              <a:rPr lang="en-US" sz="2800" dirty="0"/>
              <a:t>   	            Outflow</a:t>
            </a:r>
            <a:endParaRPr lang="en-US" sz="2400" dirty="0"/>
          </a:p>
          <a:p>
            <a:endParaRPr lang="en-US" sz="300" dirty="0"/>
          </a:p>
          <a:p>
            <a:pPr marL="285750" indent="-285750">
              <a:buFont typeface="Arial" panose="020B0604020202020204" pitchFamily="34" charset="0"/>
              <a:buChar char="•"/>
            </a:pPr>
            <a:r>
              <a:rPr lang="en-US" dirty="0"/>
              <a:t>First order extrapolation to impose zero gradient at boundary</a:t>
            </a:r>
          </a:p>
          <a:p>
            <a:pPr marL="285750" indent="-285750">
              <a:buFont typeface="Arial" panose="020B0604020202020204" pitchFamily="34" charset="0"/>
              <a:buChar char="•"/>
            </a:pPr>
            <a:r>
              <a:rPr lang="en-US" dirty="0"/>
              <a:t>Do not implement AMR at boundary</a:t>
            </a:r>
          </a:p>
          <a:p>
            <a:endParaRPr lang="en-US" sz="2400" dirty="0"/>
          </a:p>
          <a:p>
            <a:endParaRPr lang="en-US" sz="2400" dirty="0"/>
          </a:p>
          <a:p>
            <a:endParaRPr lang="en-US" sz="2400" dirty="0"/>
          </a:p>
          <a:p>
            <a:endParaRPr lang="en-US" sz="2400" dirty="0"/>
          </a:p>
          <a:p>
            <a:endParaRPr lang="en-US" sz="2400" dirty="0"/>
          </a:p>
          <a:p>
            <a:endParaRPr lang="en-US" sz="1200" dirty="0"/>
          </a:p>
          <a:p>
            <a:endParaRPr lang="en-US" dirty="0"/>
          </a:p>
          <a:p>
            <a:endParaRPr lang="en-US" dirty="0"/>
          </a:p>
        </p:txBody>
      </p:sp>
      <p:pic>
        <p:nvPicPr>
          <p:cNvPr id="8" name="Picture 7">
            <a:extLst>
              <a:ext uri="{FF2B5EF4-FFF2-40B4-BE49-F238E27FC236}">
                <a16:creationId xmlns:a16="http://schemas.microsoft.com/office/drawing/2014/main" id="{C6082D27-47C9-364F-B6AF-E91E53B993FA}"/>
              </a:ext>
            </a:extLst>
          </p:cNvPr>
          <p:cNvPicPr>
            <a:picLocks noChangeAspect="1"/>
          </p:cNvPicPr>
          <p:nvPr/>
        </p:nvPicPr>
        <p:blipFill>
          <a:blip r:embed="rId5"/>
          <a:stretch>
            <a:fillRect/>
          </a:stretch>
        </p:blipFill>
        <p:spPr>
          <a:xfrm>
            <a:off x="1056282" y="4591202"/>
            <a:ext cx="2023274" cy="709460"/>
          </a:xfrm>
          <a:prstGeom prst="rect">
            <a:avLst/>
          </a:prstGeom>
        </p:spPr>
      </p:pic>
    </p:spTree>
    <p:extLst>
      <p:ext uri="{BB962C8B-B14F-4D97-AF65-F5344CB8AC3E}">
        <p14:creationId xmlns:p14="http://schemas.microsoft.com/office/powerpoint/2010/main" val="2978197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642820" cy="1317544"/>
          </a:xfrm>
        </p:spPr>
        <p:txBody>
          <a:bodyPr/>
          <a:lstStyle/>
          <a:p>
            <a:r>
              <a:rPr lang="en-US" dirty="0"/>
              <a:t>Exploring Injections Near the Pseudocritical Point</a:t>
            </a:r>
          </a:p>
        </p:txBody>
      </p:sp>
      <p:sp>
        <p:nvSpPr>
          <p:cNvPr id="4" name="TextBox 3">
            <a:extLst>
              <a:ext uri="{FF2B5EF4-FFF2-40B4-BE49-F238E27FC236}">
                <a16:creationId xmlns:a16="http://schemas.microsoft.com/office/drawing/2014/main" id="{50CEC71E-49F0-2A4A-9126-9495E73FDE94}"/>
              </a:ext>
            </a:extLst>
          </p:cNvPr>
          <p:cNvSpPr txBox="1"/>
          <p:nvPr/>
        </p:nvSpPr>
        <p:spPr>
          <a:xfrm>
            <a:off x="712030" y="1485782"/>
            <a:ext cx="10686437"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We want to look at cases near the critical point to study large changes in specific heat</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
        <p:nvSpPr>
          <p:cNvPr id="9" name="TextBox 8">
            <a:extLst>
              <a:ext uri="{FF2B5EF4-FFF2-40B4-BE49-F238E27FC236}">
                <a16:creationId xmlns:a16="http://schemas.microsoft.com/office/drawing/2014/main" id="{B7B67B24-4D0A-F345-86F2-6A723BA5335F}"/>
              </a:ext>
            </a:extLst>
          </p:cNvPr>
          <p:cNvSpPr txBox="1"/>
          <p:nvPr/>
        </p:nvSpPr>
        <p:spPr>
          <a:xfrm>
            <a:off x="3147935" y="2222242"/>
            <a:ext cx="2771451" cy="369332"/>
          </a:xfrm>
          <a:prstGeom prst="rect">
            <a:avLst/>
          </a:prstGeom>
          <a:noFill/>
        </p:spPr>
        <p:txBody>
          <a:bodyPr wrap="square" rtlCol="0">
            <a:spAutoFit/>
          </a:bodyPr>
          <a:lstStyle/>
          <a:p>
            <a:pPr lvl="1"/>
            <a:r>
              <a:rPr lang="en-US" dirty="0">
                <a:solidFill>
                  <a:schemeClr val="tx1">
                    <a:lumMod val="50000"/>
                  </a:schemeClr>
                </a:solidFill>
              </a:rPr>
              <a:t>Case 1: </a:t>
            </a:r>
            <a:r>
              <a:rPr lang="en-US" dirty="0" err="1">
                <a:solidFill>
                  <a:srgbClr val="FF0000"/>
                </a:solidFill>
              </a:rPr>
              <a:t>T</a:t>
            </a:r>
            <a:r>
              <a:rPr lang="en-US" baseline="-25000" dirty="0" err="1">
                <a:solidFill>
                  <a:srgbClr val="FF0000"/>
                </a:solidFill>
              </a:rPr>
              <a:t>ambient</a:t>
            </a:r>
            <a:r>
              <a:rPr lang="en-US" dirty="0">
                <a:solidFill>
                  <a:srgbClr val="FF0000"/>
                </a:solidFill>
              </a:rPr>
              <a:t> =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1" name="TextBox 20">
            <a:extLst>
              <a:ext uri="{FF2B5EF4-FFF2-40B4-BE49-F238E27FC236}">
                <a16:creationId xmlns:a16="http://schemas.microsoft.com/office/drawing/2014/main" id="{E4751FB2-F815-A74F-A2DB-A433F3C20680}"/>
              </a:ext>
            </a:extLst>
          </p:cNvPr>
          <p:cNvSpPr txBox="1"/>
          <p:nvPr/>
        </p:nvSpPr>
        <p:spPr>
          <a:xfrm>
            <a:off x="6443965" y="2217362"/>
            <a:ext cx="2459618" cy="369332"/>
          </a:xfrm>
          <a:prstGeom prst="rect">
            <a:avLst/>
          </a:prstGeom>
          <a:noFill/>
        </p:spPr>
        <p:txBody>
          <a:bodyPr wrap="square" rtlCol="0">
            <a:spAutoFit/>
          </a:bodyPr>
          <a:lstStyle/>
          <a:p>
            <a:r>
              <a:rPr lang="en-US" dirty="0">
                <a:solidFill>
                  <a:schemeClr val="tx1">
                    <a:lumMod val="50000"/>
                  </a:schemeClr>
                </a:solidFill>
              </a:rPr>
              <a:t>Case 2: </a:t>
            </a:r>
            <a:r>
              <a:rPr lang="en-US" dirty="0" err="1">
                <a:solidFill>
                  <a:schemeClr val="accent4">
                    <a:lumMod val="50000"/>
                  </a:schemeClr>
                </a:solidFill>
              </a:rPr>
              <a:t>T</a:t>
            </a:r>
            <a:r>
              <a:rPr lang="en-US" baseline="-25000" dirty="0" err="1">
                <a:solidFill>
                  <a:schemeClr val="accent4">
                    <a:lumMod val="50000"/>
                  </a:schemeClr>
                </a:solidFill>
              </a:rPr>
              <a:t>ambient</a:t>
            </a:r>
            <a:r>
              <a:rPr lang="en-US" dirty="0"/>
              <a:t> &lt; </a:t>
            </a:r>
            <a:r>
              <a:rPr lang="en-US" dirty="0" err="1">
                <a:solidFill>
                  <a:srgbClr val="FF0000"/>
                </a:solidFill>
              </a:rPr>
              <a:t>T</a:t>
            </a:r>
            <a:r>
              <a:rPr lang="en-US" baseline="-25000" dirty="0" err="1">
                <a:solidFill>
                  <a:srgbClr val="FF0000"/>
                </a:solidFill>
              </a:rPr>
              <a:t>jet</a:t>
            </a:r>
            <a:endParaRPr lang="en-US" dirty="0">
              <a:solidFill>
                <a:schemeClr val="tx1">
                  <a:lumMod val="50000"/>
                </a:schemeClr>
              </a:solidFill>
            </a:endParaRPr>
          </a:p>
        </p:txBody>
      </p:sp>
      <p:sp>
        <p:nvSpPr>
          <p:cNvPr id="22" name="TextBox 21">
            <a:extLst>
              <a:ext uri="{FF2B5EF4-FFF2-40B4-BE49-F238E27FC236}">
                <a16:creationId xmlns:a16="http://schemas.microsoft.com/office/drawing/2014/main" id="{F90FB045-E34C-DA46-93DA-15F20BEA957B}"/>
              </a:ext>
            </a:extLst>
          </p:cNvPr>
          <p:cNvSpPr txBox="1"/>
          <p:nvPr/>
        </p:nvSpPr>
        <p:spPr>
          <a:xfrm>
            <a:off x="9428162" y="2217362"/>
            <a:ext cx="2159000" cy="369332"/>
          </a:xfrm>
          <a:prstGeom prst="rect">
            <a:avLst/>
          </a:prstGeom>
          <a:noFill/>
        </p:spPr>
        <p:txBody>
          <a:bodyPr wrap="square" rtlCol="0">
            <a:spAutoFit/>
          </a:bodyPr>
          <a:lstStyle/>
          <a:p>
            <a:r>
              <a:rPr lang="en-US" dirty="0"/>
              <a:t>Case 3: </a:t>
            </a:r>
            <a:r>
              <a:rPr lang="en-US" dirty="0" err="1">
                <a:solidFill>
                  <a:schemeClr val="accent2"/>
                </a:solidFill>
              </a:rPr>
              <a:t>T</a:t>
            </a:r>
            <a:r>
              <a:rPr lang="en-US" baseline="-25000" dirty="0" err="1">
                <a:solidFill>
                  <a:schemeClr val="accent2"/>
                </a:solidFill>
              </a:rPr>
              <a:t>ambient</a:t>
            </a:r>
            <a:r>
              <a:rPr lang="en-US" dirty="0"/>
              <a:t> &gt;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0" name="TextBox 19">
            <a:extLst>
              <a:ext uri="{FF2B5EF4-FFF2-40B4-BE49-F238E27FC236}">
                <a16:creationId xmlns:a16="http://schemas.microsoft.com/office/drawing/2014/main" id="{B0D3CF5C-F710-1B48-8A2B-AE901C85E31E}"/>
              </a:ext>
            </a:extLst>
          </p:cNvPr>
          <p:cNvSpPr txBox="1"/>
          <p:nvPr/>
        </p:nvSpPr>
        <p:spPr>
          <a:xfrm>
            <a:off x="755646" y="6301542"/>
            <a:ext cx="10642822" cy="461665"/>
          </a:xfrm>
          <a:prstGeom prst="rect">
            <a:avLst/>
          </a:prstGeom>
          <a:noFill/>
        </p:spPr>
        <p:txBody>
          <a:bodyPr wrap="square" rtlCol="0">
            <a:spAutoFit/>
          </a:bodyPr>
          <a:lstStyle/>
          <a:p>
            <a:r>
              <a:rPr lang="en-US" sz="800" dirty="0"/>
              <a:t>National Institute of Standards and Technology. “Isobaric Properties for Carbon Dioxide.” </a:t>
            </a:r>
            <a:r>
              <a:rPr lang="en-US" sz="800" i="1" dirty="0"/>
              <a:t>NIST Chemistry </a:t>
            </a:r>
            <a:r>
              <a:rPr lang="en-US" sz="800" i="1" dirty="0" err="1"/>
              <a:t>WebBook</a:t>
            </a:r>
            <a:r>
              <a:rPr lang="en-US" sz="800" i="1" dirty="0"/>
              <a:t>, SRD 69,</a:t>
            </a:r>
            <a:r>
              <a:rPr lang="en-US" sz="800" dirty="0"/>
              <a:t> 2018, https://</a:t>
            </a:r>
            <a:r>
              <a:rPr lang="en-US" sz="800" dirty="0" err="1"/>
              <a:t>webbook.nist.gov</a:t>
            </a:r>
            <a:r>
              <a:rPr lang="en-US" sz="800" dirty="0"/>
              <a:t>/</a:t>
            </a:r>
            <a:r>
              <a:rPr lang="en-US" sz="800" dirty="0" err="1"/>
              <a:t>cgi</a:t>
            </a:r>
            <a:r>
              <a:rPr lang="en-US" sz="800" dirty="0"/>
              <a:t>/</a:t>
            </a:r>
            <a:r>
              <a:rPr lang="en-US" sz="800" dirty="0" err="1"/>
              <a:t>fluid.cgi?P</a:t>
            </a:r>
            <a:r>
              <a:rPr lang="en-US" sz="800" dirty="0"/>
              <a:t>=10.1325&amp;TLow=300&amp;THigh=375&amp;TInc=1&amp;Applet=</a:t>
            </a:r>
            <a:r>
              <a:rPr lang="en-US" sz="800" dirty="0" err="1"/>
              <a:t>on&amp;Digits</a:t>
            </a:r>
            <a:r>
              <a:rPr lang="en-US" sz="800" dirty="0"/>
              <a:t>=6&amp;ID=C124389&amp;Action=</a:t>
            </a:r>
            <a:r>
              <a:rPr lang="en-US" sz="800" dirty="0" err="1"/>
              <a:t>Load&amp;Type</a:t>
            </a:r>
            <a:r>
              <a:rPr lang="en-US" sz="800" dirty="0"/>
              <a:t>=</a:t>
            </a:r>
            <a:r>
              <a:rPr lang="en-US" sz="800" dirty="0" err="1"/>
              <a:t>IsoBar&amp;TUnit</a:t>
            </a:r>
            <a:r>
              <a:rPr lang="en-US" sz="800" dirty="0"/>
              <a:t>=</a:t>
            </a:r>
            <a:r>
              <a:rPr lang="en-US" sz="800" dirty="0" err="1"/>
              <a:t>K&amp;PUnit</a:t>
            </a:r>
            <a:r>
              <a:rPr lang="en-US" sz="800" dirty="0"/>
              <a:t>=</a:t>
            </a:r>
            <a:r>
              <a:rPr lang="en-US" sz="800" dirty="0" err="1"/>
              <a:t>MPa&amp;DUnit</a:t>
            </a:r>
            <a:r>
              <a:rPr lang="en-US" sz="800" dirty="0"/>
              <a:t>=g%2Fml&amp;HUnit=kJ%2Fmol&amp;WUnit=m%2Fs&amp;VisUnit=</a:t>
            </a:r>
            <a:r>
              <a:rPr lang="en-US" sz="800" dirty="0" err="1"/>
              <a:t>cP&amp;STUnit</a:t>
            </a:r>
            <a:r>
              <a:rPr lang="en-US" sz="800" dirty="0"/>
              <a:t>=N%2Fm&amp;RefState=DEF. Accessed 23 October 2019. </a:t>
            </a:r>
            <a:endParaRPr lang="en-US" sz="800" i="1" dirty="0"/>
          </a:p>
        </p:txBody>
      </p:sp>
      <p:grpSp>
        <p:nvGrpSpPr>
          <p:cNvPr id="8" name="Group 7">
            <a:extLst>
              <a:ext uri="{FF2B5EF4-FFF2-40B4-BE49-F238E27FC236}">
                <a16:creationId xmlns:a16="http://schemas.microsoft.com/office/drawing/2014/main" id="{837316CA-32DC-0342-899F-2FC1486FFB1E}"/>
              </a:ext>
            </a:extLst>
          </p:cNvPr>
          <p:cNvGrpSpPr/>
          <p:nvPr/>
        </p:nvGrpSpPr>
        <p:grpSpPr>
          <a:xfrm>
            <a:off x="3147935" y="2638319"/>
            <a:ext cx="8439227" cy="3200400"/>
            <a:chOff x="382752" y="2976319"/>
            <a:chExt cx="7337097" cy="3296770"/>
          </a:xfrm>
        </p:grpSpPr>
        <p:grpSp>
          <p:nvGrpSpPr>
            <p:cNvPr id="5" name="Group 4">
              <a:extLst>
                <a:ext uri="{FF2B5EF4-FFF2-40B4-BE49-F238E27FC236}">
                  <a16:creationId xmlns:a16="http://schemas.microsoft.com/office/drawing/2014/main" id="{26617E2A-D5F7-EB40-8422-E940C793E4FC}"/>
                </a:ext>
              </a:extLst>
            </p:cNvPr>
            <p:cNvGrpSpPr/>
            <p:nvPr/>
          </p:nvGrpSpPr>
          <p:grpSpPr>
            <a:xfrm>
              <a:off x="382752" y="2976319"/>
              <a:ext cx="7337097" cy="3296770"/>
              <a:chOff x="1329009" y="2998639"/>
              <a:chExt cx="9496097" cy="2792561"/>
            </a:xfrm>
          </p:grpSpPr>
          <p:pic>
            <p:nvPicPr>
              <p:cNvPr id="6" name="Picture 5">
                <a:extLst>
                  <a:ext uri="{FF2B5EF4-FFF2-40B4-BE49-F238E27FC236}">
                    <a16:creationId xmlns:a16="http://schemas.microsoft.com/office/drawing/2014/main" id="{9B839316-8B40-7F4C-96A2-7601709DAAA3}"/>
                  </a:ext>
                </a:extLst>
              </p:cNvPr>
              <p:cNvPicPr>
                <a:picLocks noChangeAspect="1"/>
              </p:cNvPicPr>
              <p:nvPr/>
            </p:nvPicPr>
            <p:blipFill>
              <a:blip r:embed="rId2"/>
              <a:stretch>
                <a:fillRect/>
              </a:stretch>
            </p:blipFill>
            <p:spPr>
              <a:xfrm>
                <a:off x="1329009" y="2998639"/>
                <a:ext cx="9496097" cy="2792561"/>
              </a:xfrm>
              <a:prstGeom prst="rect">
                <a:avLst/>
              </a:prstGeom>
            </p:spPr>
          </p:pic>
          <p:pic>
            <p:nvPicPr>
              <p:cNvPr id="24" name="Picture 23">
                <a:extLst>
                  <a:ext uri="{FF2B5EF4-FFF2-40B4-BE49-F238E27FC236}">
                    <a16:creationId xmlns:a16="http://schemas.microsoft.com/office/drawing/2014/main" id="{E942B045-DE7C-9248-B735-E156ABFC7848}"/>
                  </a:ext>
                </a:extLst>
              </p:cNvPr>
              <p:cNvPicPr>
                <a:picLocks noChangeAspect="1"/>
              </p:cNvPicPr>
              <p:nvPr/>
            </p:nvPicPr>
            <p:blipFill>
              <a:blip r:embed="rId3"/>
              <a:stretch>
                <a:fillRect/>
              </a:stretch>
            </p:blipFill>
            <p:spPr>
              <a:xfrm>
                <a:off x="1974849" y="3144975"/>
                <a:ext cx="1606551" cy="142702"/>
              </a:xfrm>
              <a:prstGeom prst="rect">
                <a:avLst/>
              </a:prstGeom>
            </p:spPr>
          </p:pic>
          <p:sp>
            <p:nvSpPr>
              <p:cNvPr id="13" name="Oval 12">
                <a:extLst>
                  <a:ext uri="{FF2B5EF4-FFF2-40B4-BE49-F238E27FC236}">
                    <a16:creationId xmlns:a16="http://schemas.microsoft.com/office/drawing/2014/main" id="{F7284AB6-5744-E941-923E-16D80ACE719F}"/>
                  </a:ext>
                </a:extLst>
              </p:cNvPr>
              <p:cNvSpPr/>
              <p:nvPr/>
            </p:nvSpPr>
            <p:spPr>
              <a:xfrm>
                <a:off x="5284090" y="4462992"/>
                <a:ext cx="176020" cy="14270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4" name="Oval 13">
                <a:extLst>
                  <a:ext uri="{FF2B5EF4-FFF2-40B4-BE49-F238E27FC236}">
                    <a16:creationId xmlns:a16="http://schemas.microsoft.com/office/drawing/2014/main" id="{5F2C32E4-FDDF-9F4A-9D17-55EDA3D23ED8}"/>
                  </a:ext>
                </a:extLst>
              </p:cNvPr>
              <p:cNvSpPr/>
              <p:nvPr/>
            </p:nvSpPr>
            <p:spPr>
              <a:xfrm>
                <a:off x="7639746" y="5035604"/>
                <a:ext cx="176020" cy="142702"/>
              </a:xfrm>
              <a:prstGeom prst="ellipse">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sp>
          <p:nvSpPr>
            <p:cNvPr id="23" name="Oval 22">
              <a:extLst>
                <a:ext uri="{FF2B5EF4-FFF2-40B4-BE49-F238E27FC236}">
                  <a16:creationId xmlns:a16="http://schemas.microsoft.com/office/drawing/2014/main" id="{CB722EDB-2F9D-0A40-A3C2-57CE631FA297}"/>
                </a:ext>
              </a:extLst>
            </p:cNvPr>
            <p:cNvSpPr/>
            <p:nvPr/>
          </p:nvSpPr>
          <p:spPr>
            <a:xfrm>
              <a:off x="1987046" y="3915598"/>
              <a:ext cx="136001" cy="168467"/>
            </a:xfrm>
            <a:prstGeom prst="ellipse">
              <a:avLst/>
            </a:prstGeom>
            <a:solidFill>
              <a:schemeClr val="accent4">
                <a:lumMod val="5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CDDCB5-39F0-F442-BB2A-AB1D2F017230}"/>
                  </a:ext>
                </a:extLst>
              </p:cNvPr>
              <p:cNvSpPr txBox="1"/>
              <p:nvPr/>
            </p:nvSpPr>
            <p:spPr>
              <a:xfrm>
                <a:off x="793533" y="2411675"/>
                <a:ext cx="2354402" cy="3514999"/>
              </a:xfrm>
              <a:prstGeom prst="rect">
                <a:avLst/>
              </a:prstGeom>
              <a:noFill/>
              <a:ln w="25400">
                <a:solidFill>
                  <a:schemeClr val="accent1"/>
                </a:solidFill>
              </a:ln>
            </p:spPr>
            <p:txBody>
              <a:bodyPr wrap="square" rtlCol="0">
                <a:noAutofit/>
              </a:bodyPr>
              <a:lstStyle/>
              <a:p>
                <a:pPr algn="ctr"/>
                <a:r>
                  <a:rPr lang="en-US" dirty="0"/>
                  <a:t>Parameters</a:t>
                </a:r>
              </a:p>
              <a:p>
                <a:pPr algn="ctr"/>
                <a:endParaRPr lang="en-US" sz="1050" dirty="0"/>
              </a:p>
              <a:p>
                <a:r>
                  <a:rPr lang="en-US" sz="1400" dirty="0" err="1"/>
                  <a:t>P</a:t>
                </a:r>
                <a:r>
                  <a:rPr lang="en-US" sz="1400" baseline="-25000" dirty="0" err="1"/>
                  <a:t>jet</a:t>
                </a:r>
                <a:r>
                  <a:rPr lang="en-US" sz="1400" dirty="0"/>
                  <a:t> = </a:t>
                </a:r>
                <a:r>
                  <a:rPr lang="en-US" sz="1400" dirty="0" err="1"/>
                  <a:t>P</a:t>
                </a:r>
                <a:r>
                  <a:rPr lang="en-US" sz="1400" baseline="-25000" dirty="0" err="1"/>
                  <a:t>ambient</a:t>
                </a:r>
                <a:r>
                  <a:rPr lang="en-US" sz="1400" dirty="0"/>
                  <a:t> = 10.1325 </a:t>
                </a:r>
                <a:r>
                  <a:rPr lang="en-US" sz="1400" dirty="0" err="1"/>
                  <a:t>MP</a:t>
                </a:r>
                <a:r>
                  <a:rPr lang="en-US" sz="1400" dirty="0"/>
                  <a:t>a</a:t>
                </a:r>
              </a:p>
              <a:p>
                <a:r>
                  <a:rPr lang="en-US" sz="1400" dirty="0" err="1"/>
                  <a:t>T</a:t>
                </a:r>
                <a:r>
                  <a:rPr lang="en-US" sz="1400" baseline="-25000" dirty="0" err="1"/>
                  <a:t>jet</a:t>
                </a:r>
                <a:r>
                  <a:rPr lang="en-US" sz="1400" dirty="0"/>
                  <a:t> = </a:t>
                </a:r>
                <a:r>
                  <a:rPr lang="en-US" sz="1400" dirty="0">
                    <a:solidFill>
                      <a:srgbClr val="FF0000"/>
                    </a:solidFill>
                  </a:rPr>
                  <a:t>330 K	</a:t>
                </a:r>
              </a:p>
              <a:p>
                <a:r>
                  <a:rPr lang="en-US" sz="1400" dirty="0" err="1"/>
                  <a:t>T</a:t>
                </a:r>
                <a:r>
                  <a:rPr lang="en-US" sz="1400" baseline="-25000" dirty="0" err="1"/>
                  <a:t>ambient</a:t>
                </a:r>
                <a:r>
                  <a:rPr lang="en-US" sz="1400" dirty="0"/>
                  <a:t> = </a:t>
                </a:r>
                <a:r>
                  <a:rPr lang="en-US" sz="1400" dirty="0">
                    <a:solidFill>
                      <a:srgbClr val="FF0000"/>
                    </a:solidFill>
                  </a:rPr>
                  <a:t>330 K </a:t>
                </a:r>
                <a:r>
                  <a:rPr lang="en-US" sz="1400" dirty="0"/>
                  <a:t>/ </a:t>
                </a:r>
                <a:r>
                  <a:rPr lang="en-US" sz="1400" dirty="0">
                    <a:solidFill>
                      <a:schemeClr val="accent4">
                        <a:lumMod val="50000"/>
                      </a:schemeClr>
                    </a:solidFill>
                  </a:rPr>
                  <a:t>314 K </a:t>
                </a:r>
                <a:r>
                  <a:rPr lang="en-US" sz="1400" dirty="0"/>
                  <a:t>/ </a:t>
                </a:r>
                <a:r>
                  <a:rPr lang="en-US" sz="1400" dirty="0">
                    <a:solidFill>
                      <a:srgbClr val="00B0F0"/>
                    </a:solidFill>
                  </a:rPr>
                  <a:t>350 K</a:t>
                </a:r>
              </a:p>
              <a:p>
                <a:r>
                  <a:rPr lang="en-US" sz="1400" dirty="0" err="1">
                    <a:solidFill>
                      <a:srgbClr val="333333"/>
                    </a:solidFill>
                  </a:rPr>
                  <a:t>V</a:t>
                </a:r>
                <a:r>
                  <a:rPr lang="en-US" sz="1400" baseline="-25000" dirty="0" err="1">
                    <a:solidFill>
                      <a:srgbClr val="333333"/>
                    </a:solidFill>
                  </a:rPr>
                  <a:t>jet</a:t>
                </a:r>
                <a:r>
                  <a:rPr lang="en-US" sz="1400" dirty="0">
                    <a:solidFill>
                      <a:srgbClr val="333333"/>
                    </a:solidFill>
                  </a:rPr>
                  <a:t> = 1,800 cm/s</a:t>
                </a:r>
                <a:endParaRPr lang="en-US" sz="1400" dirty="0"/>
              </a:p>
              <a:p>
                <a:pPr lvl="0"/>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𝜌</m:t>
                    </m:r>
                  </m:oMath>
                </a14:m>
                <a:r>
                  <a:rPr lang="en-US" sz="1400" baseline="-25000" dirty="0">
                    <a:solidFill>
                      <a:srgbClr val="333333"/>
                    </a:solidFill>
                  </a:rPr>
                  <a:t>jet</a:t>
                </a:r>
                <a:r>
                  <a:rPr lang="en-US" sz="1400" dirty="0">
                    <a:solidFill>
                      <a:srgbClr val="333333"/>
                    </a:solidFill>
                  </a:rPr>
                  <a:t> </a:t>
                </a:r>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m:t>
                    </m:r>
                  </m:oMath>
                </a14:m>
                <a:r>
                  <a:rPr lang="en-US" sz="1400" dirty="0">
                    <a:solidFill>
                      <a:srgbClr val="333333"/>
                    </a:solidFill>
                  </a:rPr>
                  <a:t> .329941 g/cm</a:t>
                </a:r>
                <a:r>
                  <a:rPr lang="en-US" sz="1400" baseline="30000" dirty="0">
                    <a:solidFill>
                      <a:srgbClr val="333333"/>
                    </a:solidFill>
                  </a:rPr>
                  <a:t>3</a:t>
                </a:r>
              </a:p>
              <a:p>
                <a:r>
                  <a:rPr lang="en-US" sz="1400" dirty="0"/>
                  <a:t>Re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22,911</a:t>
                </a:r>
              </a:p>
              <a:p>
                <a:r>
                  <a:rPr lang="en-US" sz="1400" dirty="0">
                    <a:ea typeface="Cambria Math" panose="02040503050406030204" pitchFamily="18" charset="0"/>
                  </a:rPr>
                  <a:t>M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.08</a:t>
                </a:r>
                <a:endParaRPr lang="en-US" sz="1400" dirty="0">
                  <a:solidFill>
                    <a:srgbClr val="00B0F0"/>
                  </a:solidFill>
                </a:endParaRPr>
              </a:p>
              <a:p>
                <a:endParaRPr lang="en-US" sz="1400" dirty="0">
                  <a:solidFill>
                    <a:srgbClr val="FF0000"/>
                  </a:solidFill>
                </a:endParaRPr>
              </a:p>
              <a:p>
                <a:endParaRPr lang="en-US" sz="1400" dirty="0">
                  <a:solidFill>
                    <a:srgbClr val="FF0000"/>
                  </a:solidFill>
                </a:endParaRPr>
              </a:p>
              <a:p>
                <a:endParaRPr lang="en-US" sz="1200" dirty="0">
                  <a:ea typeface="Cambria Math" panose="02040503050406030204" pitchFamily="18" charset="0"/>
                </a:endParaRPr>
              </a:p>
              <a:p>
                <a:endParaRPr lang="en-US" sz="2200" dirty="0"/>
              </a:p>
              <a:p>
                <a:endParaRPr lang="en-US" sz="2200" dirty="0"/>
              </a:p>
              <a:p>
                <a:endParaRPr lang="en-US" sz="2200" dirty="0"/>
              </a:p>
              <a:p>
                <a:endParaRPr lang="en-US" sz="2200" dirty="0"/>
              </a:p>
              <a:p>
                <a:endParaRPr lang="en-US" sz="2200" dirty="0"/>
              </a:p>
            </p:txBody>
          </p:sp>
        </mc:Choice>
        <mc:Fallback xmlns="">
          <p:sp>
            <p:nvSpPr>
              <p:cNvPr id="19" name="TextBox 18">
                <a:extLst>
                  <a:ext uri="{FF2B5EF4-FFF2-40B4-BE49-F238E27FC236}">
                    <a16:creationId xmlns:a16="http://schemas.microsoft.com/office/drawing/2014/main" id="{CECDDCB5-39F0-F442-BB2A-AB1D2F017230}"/>
                  </a:ext>
                </a:extLst>
              </p:cNvPr>
              <p:cNvSpPr txBox="1">
                <a:spLocks noRot="1" noChangeAspect="1" noMove="1" noResize="1" noEditPoints="1" noAdjustHandles="1" noChangeArrowheads="1" noChangeShapeType="1" noTextEdit="1"/>
              </p:cNvSpPr>
              <p:nvPr/>
            </p:nvSpPr>
            <p:spPr>
              <a:xfrm>
                <a:off x="793533" y="2411675"/>
                <a:ext cx="2354402" cy="3514999"/>
              </a:xfrm>
              <a:prstGeom prst="rect">
                <a:avLst/>
              </a:prstGeom>
              <a:blipFill>
                <a:blip r:embed="rId4"/>
                <a:stretch>
                  <a:fillRect l="-532" t="-717"/>
                </a:stretch>
              </a:blipFill>
              <a:ln w="254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63249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5C345C6F-4068-9842-916D-451A7ED62468}"/>
              </a:ext>
            </a:extLst>
          </p:cNvPr>
          <p:cNvPicPr>
            <a:picLocks noChangeAspect="1"/>
          </p:cNvPicPr>
          <p:nvPr/>
        </p:nvPicPr>
        <p:blipFill>
          <a:blip r:embed="rId2"/>
          <a:stretch>
            <a:fillRect/>
          </a:stretch>
        </p:blipFill>
        <p:spPr>
          <a:xfrm>
            <a:off x="5970354" y="0"/>
            <a:ext cx="5314660" cy="6858000"/>
          </a:xfrm>
          <a:prstGeom prst="rect">
            <a:avLst/>
          </a:prstGeom>
        </p:spPr>
      </p:pic>
      <p:sp>
        <p:nvSpPr>
          <p:cNvPr id="6" name="Text Placeholder 5">
            <a:extLst>
              <a:ext uri="{FF2B5EF4-FFF2-40B4-BE49-F238E27FC236}">
                <a16:creationId xmlns:a16="http://schemas.microsoft.com/office/drawing/2014/main" id="{E9635DD9-FDB3-0245-BB4C-1B2771836942}"/>
              </a:ext>
            </a:extLst>
          </p:cNvPr>
          <p:cNvSpPr>
            <a:spLocks noGrp="1"/>
          </p:cNvSpPr>
          <p:nvPr>
            <p:ph type="body" sz="quarter" idx="52"/>
          </p:nvPr>
        </p:nvSpPr>
        <p:spPr>
          <a:xfrm>
            <a:off x="496313" y="2903838"/>
            <a:ext cx="3377076" cy="3687457"/>
          </a:xfrm>
        </p:spPr>
        <p:txBody>
          <a:bodyPr/>
          <a:lstStyle/>
          <a:p>
            <a:pPr marL="342900" indent="-342900">
              <a:buFont typeface="Arial" panose="020B0604020202020204" pitchFamily="34" charset="0"/>
              <a:buChar char="•"/>
            </a:pPr>
            <a:r>
              <a:rPr lang="en-US" dirty="0"/>
              <a:t>100 Plots saved per flowthrough length</a:t>
            </a:r>
          </a:p>
          <a:p>
            <a:pPr marL="342900" indent="-342900">
              <a:buFont typeface="Arial" panose="020B0604020202020204" pitchFamily="34" charset="0"/>
              <a:buChar char="•"/>
            </a:pPr>
            <a:r>
              <a:rPr lang="en-US" dirty="0"/>
              <a:t>Slices made either every 3 cm from y = 3 to 18 or every 5 cm from y = 5 to 50</a:t>
            </a:r>
          </a:p>
          <a:p>
            <a:pPr marL="342900" indent="-342900">
              <a:buFont typeface="Arial" panose="020B0604020202020204" pitchFamily="34" charset="0"/>
              <a:buChar char="•"/>
            </a:pPr>
            <a:r>
              <a:rPr lang="en-US" dirty="0"/>
              <a:t>Means calculated with last 200 plot files after 10 flowthroughs</a:t>
            </a:r>
          </a:p>
          <a:p>
            <a:pPr marL="342900" indent="-342900">
              <a:buFont typeface="Arial" panose="020B0604020202020204" pitchFamily="34" charset="0"/>
              <a:buChar char="•"/>
            </a:pPr>
            <a:endParaRPr lang="en-US" dirty="0"/>
          </a:p>
        </p:txBody>
      </p:sp>
      <p:sp>
        <p:nvSpPr>
          <p:cNvPr id="8" name="Text Placeholder 4">
            <a:extLst>
              <a:ext uri="{FF2B5EF4-FFF2-40B4-BE49-F238E27FC236}">
                <a16:creationId xmlns:a16="http://schemas.microsoft.com/office/drawing/2014/main" id="{2C2180C2-41FE-0F4C-B829-EDFF5E79BD65}"/>
              </a:ext>
            </a:extLst>
          </p:cNvPr>
          <p:cNvSpPr>
            <a:spLocks noGrp="1"/>
          </p:cNvSpPr>
          <p:nvPr>
            <p:ph type="body" sz="quarter" idx="51"/>
          </p:nvPr>
        </p:nvSpPr>
        <p:spPr>
          <a:xfrm>
            <a:off x="496313" y="674158"/>
            <a:ext cx="3377076" cy="1719072"/>
          </a:xfrm>
          <a:ln w="25400">
            <a:solidFill>
              <a:schemeClr val="bg1"/>
            </a:solidFill>
          </a:ln>
        </p:spPr>
        <p:txBody>
          <a:bodyPr/>
          <a:lstStyle/>
          <a:p>
            <a:r>
              <a:rPr lang="en-US" sz="3600" dirty="0"/>
              <a:t>          </a:t>
            </a:r>
          </a:p>
          <a:p>
            <a:pPr algn="ctr"/>
            <a:r>
              <a:rPr lang="en-US" sz="3600" dirty="0">
                <a:solidFill>
                  <a:srgbClr val="FFFFFF"/>
                </a:solidFill>
              </a:rPr>
              <a:t>Data Collection</a:t>
            </a:r>
            <a:endParaRPr lang="en-US" sz="3600" dirty="0"/>
          </a:p>
        </p:txBody>
      </p:sp>
      <p:pic>
        <p:nvPicPr>
          <p:cNvPr id="21" name="Picture 20" descr="Chart&#10;&#10;Description automatically generated">
            <a:extLst>
              <a:ext uri="{FF2B5EF4-FFF2-40B4-BE49-F238E27FC236}">
                <a16:creationId xmlns:a16="http://schemas.microsoft.com/office/drawing/2014/main" id="{393D7F36-9670-F842-B733-BCA266EEA112}"/>
              </a:ext>
            </a:extLst>
          </p:cNvPr>
          <p:cNvPicPr>
            <a:picLocks noChangeAspect="1"/>
          </p:cNvPicPr>
          <p:nvPr/>
        </p:nvPicPr>
        <p:blipFill>
          <a:blip r:embed="rId3"/>
          <a:stretch>
            <a:fillRect/>
          </a:stretch>
        </p:blipFill>
        <p:spPr>
          <a:xfrm>
            <a:off x="5970354" y="-19396"/>
            <a:ext cx="3333281" cy="6858000"/>
          </a:xfrm>
          <a:prstGeom prst="rect">
            <a:avLst/>
          </a:prstGeom>
        </p:spPr>
      </p:pic>
      <p:sp>
        <p:nvSpPr>
          <p:cNvPr id="13" name="TextBox 12">
            <a:extLst>
              <a:ext uri="{FF2B5EF4-FFF2-40B4-BE49-F238E27FC236}">
                <a16:creationId xmlns:a16="http://schemas.microsoft.com/office/drawing/2014/main" id="{4DDF9E0E-9823-864C-BF8F-94E5B105AD5F}"/>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cxnSp>
        <p:nvCxnSpPr>
          <p:cNvPr id="9" name="Straight Connector 8">
            <a:extLst>
              <a:ext uri="{FF2B5EF4-FFF2-40B4-BE49-F238E27FC236}">
                <a16:creationId xmlns:a16="http://schemas.microsoft.com/office/drawing/2014/main" id="{54367525-04E0-3843-BFE9-4A8E28AC1738}"/>
              </a:ext>
            </a:extLst>
          </p:cNvPr>
          <p:cNvCxnSpPr/>
          <p:nvPr/>
        </p:nvCxnSpPr>
        <p:spPr>
          <a:xfrm>
            <a:off x="5348220" y="4441769"/>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AA78314-F867-5B49-843D-2D188290B804}"/>
              </a:ext>
            </a:extLst>
          </p:cNvPr>
          <p:cNvCxnSpPr/>
          <p:nvPr/>
        </p:nvCxnSpPr>
        <p:spPr>
          <a:xfrm>
            <a:off x="5348220" y="4899870"/>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914B20A6-962B-FD40-8181-3BA5250CD3DF}"/>
              </a:ext>
            </a:extLst>
          </p:cNvPr>
          <p:cNvCxnSpPr/>
          <p:nvPr/>
        </p:nvCxnSpPr>
        <p:spPr>
          <a:xfrm>
            <a:off x="5348220" y="5388125"/>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6BE49C7A-20D6-7F41-86D7-B285FB70B91B}"/>
              </a:ext>
            </a:extLst>
          </p:cNvPr>
          <p:cNvCxnSpPr/>
          <p:nvPr/>
        </p:nvCxnSpPr>
        <p:spPr>
          <a:xfrm>
            <a:off x="5348220" y="5814272"/>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6F6ACD3-B1A3-AE42-8379-3F6A0DB165DE}"/>
              </a:ext>
            </a:extLst>
          </p:cNvPr>
          <p:cNvCxnSpPr/>
          <p:nvPr/>
        </p:nvCxnSpPr>
        <p:spPr>
          <a:xfrm>
            <a:off x="5348220" y="397071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88D7061E-DC25-204F-BF05-D419208FAD78}"/>
              </a:ext>
            </a:extLst>
          </p:cNvPr>
          <p:cNvCxnSpPr/>
          <p:nvPr/>
        </p:nvCxnSpPr>
        <p:spPr>
          <a:xfrm>
            <a:off x="5348220" y="3534296"/>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E3C781E8-0347-AD45-8B75-BE6E00BF8318}"/>
              </a:ext>
            </a:extLst>
          </p:cNvPr>
          <p:cNvCxnSpPr/>
          <p:nvPr/>
        </p:nvCxnSpPr>
        <p:spPr>
          <a:xfrm>
            <a:off x="5348220" y="3083948"/>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7AC12FE-07E1-E643-8CD2-7057030468D3}"/>
              </a:ext>
            </a:extLst>
          </p:cNvPr>
          <p:cNvCxnSpPr/>
          <p:nvPr/>
        </p:nvCxnSpPr>
        <p:spPr>
          <a:xfrm>
            <a:off x="5348220" y="216962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7F9F818-A970-D540-8189-DC7F14C23077}"/>
              </a:ext>
            </a:extLst>
          </p:cNvPr>
          <p:cNvCxnSpPr/>
          <p:nvPr/>
        </p:nvCxnSpPr>
        <p:spPr>
          <a:xfrm>
            <a:off x="5348220" y="2607691"/>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9ABBB8BC-FA30-F649-8916-B323BE2FA921}"/>
              </a:ext>
            </a:extLst>
          </p:cNvPr>
          <p:cNvCxnSpPr/>
          <p:nvPr/>
        </p:nvCxnSpPr>
        <p:spPr>
          <a:xfrm>
            <a:off x="5348220" y="1713804"/>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7022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Velocity Field</a:t>
            </a:r>
            <a:endParaRPr lang="en-US"/>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Potential Core approx. 7d</a:t>
            </a:r>
          </a:p>
        </p:txBody>
      </p:sp>
      <p:pic>
        <p:nvPicPr>
          <p:cNvPr id="3" name="Picture 2" descr="A graph of a blue and yellow color&#10;&#10;Description automatically generated">
            <a:extLst>
              <a:ext uri="{FF2B5EF4-FFF2-40B4-BE49-F238E27FC236}">
                <a16:creationId xmlns:a16="http://schemas.microsoft.com/office/drawing/2014/main" id="{FD7AB51A-9C5D-DF4C-8987-E886110FB659}"/>
              </a:ext>
            </a:extLst>
          </p:cNvPr>
          <p:cNvPicPr>
            <a:picLocks noChangeAspect="1"/>
          </p:cNvPicPr>
          <p:nvPr/>
        </p:nvPicPr>
        <p:blipFill>
          <a:blip r:embed="rId2"/>
          <a:stretch>
            <a:fillRect/>
          </a:stretch>
        </p:blipFill>
        <p:spPr>
          <a:xfrm>
            <a:off x="1155476" y="1"/>
            <a:ext cx="9881048"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18217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Pressure Field</a:t>
            </a:r>
            <a:endParaRPr lang="en-US"/>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Axisymmetric pressure fluctuations limited to inlet</a:t>
            </a:r>
          </a:p>
        </p:txBody>
      </p:sp>
      <p:pic>
        <p:nvPicPr>
          <p:cNvPr id="3" name="Picture 2" descr="A graph of a red and blue line&#10;&#10;Description automatically generated">
            <a:extLst>
              <a:ext uri="{FF2B5EF4-FFF2-40B4-BE49-F238E27FC236}">
                <a16:creationId xmlns:a16="http://schemas.microsoft.com/office/drawing/2014/main" id="{36F0DE27-0B4C-3044-B4B6-9BD975AC97F6}"/>
              </a:ext>
            </a:extLst>
          </p:cNvPr>
          <p:cNvPicPr>
            <a:picLocks noChangeAspect="1"/>
          </p:cNvPicPr>
          <p:nvPr/>
        </p:nvPicPr>
        <p:blipFill>
          <a:blip r:embed="rId2"/>
          <a:stretch>
            <a:fillRect/>
          </a:stretch>
        </p:blipFill>
        <p:spPr>
          <a:xfrm>
            <a:off x="1126753" y="1"/>
            <a:ext cx="993849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382862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Vorticity Field</a:t>
            </a:r>
            <a:endParaRPr lang="en-US"/>
          </a:p>
        </p:txBody>
      </p:sp>
      <p:sp>
        <p:nvSpPr>
          <p:cNvPr id="13" name="Text Placeholder 2">
            <a:extLst>
              <a:ext uri="{FF2B5EF4-FFF2-40B4-BE49-F238E27FC236}">
                <a16:creationId xmlns:a16="http://schemas.microsoft.com/office/drawing/2014/main" id="{8EF9D7B8-5CEB-8317-C766-DDC25D2AF783}"/>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Perturbations begin around 2d, with distinct vortices forming soon after</a:t>
            </a:r>
          </a:p>
          <a:p>
            <a:pPr marL="457200" indent="-457200">
              <a:buFont typeface="Arial" panose="020B0604020202020204" pitchFamily="34" charset="0"/>
              <a:buChar char="•"/>
            </a:pPr>
            <a:r>
              <a:rPr lang="en-US" dirty="0"/>
              <a:t>Nonlinear vortex interactions around 5d</a:t>
            </a:r>
          </a:p>
        </p:txBody>
      </p:sp>
      <p:pic>
        <p:nvPicPr>
          <p:cNvPr id="3" name="Picture 2" descr="A graph of a function&#10;&#10;Description automatically generated">
            <a:extLst>
              <a:ext uri="{FF2B5EF4-FFF2-40B4-BE49-F238E27FC236}">
                <a16:creationId xmlns:a16="http://schemas.microsoft.com/office/drawing/2014/main" id="{E5AAD2B4-E612-8C40-93A8-07380B8416B5}"/>
              </a:ext>
            </a:extLst>
          </p:cNvPr>
          <p:cNvPicPr>
            <a:picLocks noChangeAspect="1"/>
          </p:cNvPicPr>
          <p:nvPr/>
        </p:nvPicPr>
        <p:blipFill>
          <a:blip r:embed="rId2"/>
          <a:stretch>
            <a:fillRect/>
          </a:stretch>
        </p:blipFill>
        <p:spPr>
          <a:xfrm>
            <a:off x="1069572" y="5291"/>
            <a:ext cx="9824255" cy="4185710"/>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38702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BS News headline that reads &quot;Monday was Earth's hottest day on record, initial measurements show&quot;">
            <a:extLst>
              <a:ext uri="{FF2B5EF4-FFF2-40B4-BE49-F238E27FC236}">
                <a16:creationId xmlns:a16="http://schemas.microsoft.com/office/drawing/2014/main" id="{2D7D2A48-0F09-A041-B867-EC547B72EDA6}"/>
              </a:ext>
            </a:extLst>
          </p:cNvPr>
          <p:cNvPicPr>
            <a:picLocks noChangeAspect="1"/>
          </p:cNvPicPr>
          <p:nvPr/>
        </p:nvPicPr>
        <p:blipFill>
          <a:blip r:embed="rId2"/>
          <a:stretch>
            <a:fillRect/>
          </a:stretch>
        </p:blipFill>
        <p:spPr>
          <a:xfrm>
            <a:off x="196850" y="2416854"/>
            <a:ext cx="11798300" cy="2971800"/>
          </a:xfrm>
          <a:prstGeom prst="rect">
            <a:avLst/>
          </a:prstGeom>
        </p:spPr>
      </p:pic>
      <p:sp>
        <p:nvSpPr>
          <p:cNvPr id="2" name="Title 1">
            <a:extLst>
              <a:ext uri="{FF2B5EF4-FFF2-40B4-BE49-F238E27FC236}">
                <a16:creationId xmlns:a16="http://schemas.microsoft.com/office/drawing/2014/main" id="{64662260-3A3F-254F-9F8A-72661BBBD5B8}"/>
              </a:ext>
            </a:extLst>
          </p:cNvPr>
          <p:cNvSpPr>
            <a:spLocks noGrp="1"/>
          </p:cNvSpPr>
          <p:nvPr>
            <p:ph type="title"/>
          </p:nvPr>
        </p:nvSpPr>
        <p:spPr/>
        <p:txBody>
          <a:bodyPr/>
          <a:lstStyle/>
          <a:p>
            <a:r>
              <a:rPr lang="en-US" dirty="0"/>
              <a:t>Motivation</a:t>
            </a:r>
          </a:p>
        </p:txBody>
      </p:sp>
      <p:sp>
        <p:nvSpPr>
          <p:cNvPr id="3" name="Rectangle 2">
            <a:extLst>
              <a:ext uri="{FF2B5EF4-FFF2-40B4-BE49-F238E27FC236}">
                <a16:creationId xmlns:a16="http://schemas.microsoft.com/office/drawing/2014/main" id="{8FB57669-8309-5841-9BDB-8D4A6B5797BB}"/>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Headline from The Guardian that reads &quot;Tuesday was world's hottest day on record - breaking Monday's record&quot;">
            <a:extLst>
              <a:ext uri="{FF2B5EF4-FFF2-40B4-BE49-F238E27FC236}">
                <a16:creationId xmlns:a16="http://schemas.microsoft.com/office/drawing/2014/main" id="{9822B604-2AEC-4A4A-B935-342DFE03BA18}"/>
              </a:ext>
            </a:extLst>
          </p:cNvPr>
          <p:cNvPicPr>
            <a:picLocks noChangeAspect="1"/>
          </p:cNvPicPr>
          <p:nvPr/>
        </p:nvPicPr>
        <p:blipFill>
          <a:blip r:embed="rId3"/>
          <a:stretch>
            <a:fillRect/>
          </a:stretch>
        </p:blipFill>
        <p:spPr>
          <a:xfrm>
            <a:off x="708024" y="2432866"/>
            <a:ext cx="10775950" cy="2932697"/>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EA1363B3-501E-0C43-B0B3-F9314D51E032}"/>
              </a:ext>
            </a:extLst>
          </p:cNvPr>
          <p:cNvPicPr>
            <a:picLocks noChangeAspect="1"/>
          </p:cNvPicPr>
          <p:nvPr/>
        </p:nvPicPr>
        <p:blipFill>
          <a:blip r:embed="rId4"/>
          <a:stretch>
            <a:fillRect/>
          </a:stretch>
        </p:blipFill>
        <p:spPr>
          <a:xfrm>
            <a:off x="964339" y="2095359"/>
            <a:ext cx="10263321" cy="3607713"/>
          </a:xfrm>
          <a:prstGeom prst="rect">
            <a:avLst/>
          </a:prstGeom>
        </p:spPr>
      </p:pic>
    </p:spTree>
    <p:extLst>
      <p:ext uri="{BB962C8B-B14F-4D97-AF65-F5344CB8AC3E}">
        <p14:creationId xmlns:p14="http://schemas.microsoft.com/office/powerpoint/2010/main" val="2063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noFill/>
          </a:ln>
        </p:spPr>
        <p:txBody>
          <a:bodyPr/>
          <a:lstStyle/>
          <a:p>
            <a:r>
              <a:rPr lang="en-US" dirty="0"/>
              <a:t>Isothermal Case:</a:t>
            </a:r>
          </a:p>
          <a:p>
            <a:r>
              <a:rPr lang="en-US" dirty="0"/>
              <a:t>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begin to collapse into one curve in self-similar region.</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tretch>
            <a:fillRect/>
          </a:stretch>
        </p:blipFill>
        <p:spPr>
          <a:xfrm>
            <a:off x="652818" y="0"/>
            <a:ext cx="5504998" cy="4131734"/>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tretch>
            <a:fillRect/>
          </a:stretch>
        </p:blipFill>
        <p:spPr>
          <a:xfrm>
            <a:off x="6157816" y="45282"/>
            <a:ext cx="5504999" cy="4131734"/>
          </a:xfrm>
          <a:prstGeom prst="rect">
            <a:avLst/>
          </a:prstGeom>
        </p:spPr>
      </p:pic>
    </p:spTree>
    <p:extLst>
      <p:ext uri="{BB962C8B-B14F-4D97-AF65-F5344CB8AC3E}">
        <p14:creationId xmlns:p14="http://schemas.microsoft.com/office/powerpoint/2010/main" val="472949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noFill/>
          </a:ln>
        </p:spPr>
        <p:txBody>
          <a:bodyPr/>
          <a:lstStyle/>
          <a:p>
            <a:r>
              <a:rPr lang="en-US" dirty="0"/>
              <a:t>Isothermal Case:</a:t>
            </a:r>
          </a:p>
          <a:p>
            <a:r>
              <a:rPr lang="en-US" dirty="0"/>
              <a:t>Centerline Scaling</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Linear velocity decay and spreading rate</a:t>
                </a:r>
              </a:p>
              <a:p>
                <a:pPr marL="457200" indent="-457200">
                  <a:buFont typeface="Arial" panose="020B0604020202020204" pitchFamily="34" charset="0"/>
                  <a:buChar char="•"/>
                </a:pP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=3.69;</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034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4"/>
          </a:xfrm>
          <a:prstGeom prst="rect">
            <a:avLst/>
          </a:prstGeom>
        </p:spPr>
      </p:pic>
    </p:spTree>
    <p:extLst>
      <p:ext uri="{BB962C8B-B14F-4D97-AF65-F5344CB8AC3E}">
        <p14:creationId xmlns:p14="http://schemas.microsoft.com/office/powerpoint/2010/main" val="1611048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811866"/>
          </a:xfrm>
          <a:ln w="25400">
            <a:noFill/>
          </a:ln>
        </p:spPr>
        <p:txBody>
          <a:bodyPr/>
          <a:lstStyle/>
          <a:p>
            <a:r>
              <a:rPr lang="en-US" dirty="0"/>
              <a:t>Isothermal Case:</a:t>
            </a:r>
          </a:p>
          <a:p>
            <a:r>
              <a:rPr lang="en-US" dirty="0"/>
              <a:t>Resolved Turbulent  Kinetic Energy</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r>
              <a:rPr lang="en-US" dirty="0"/>
              <a:t>  </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2"/>
          <a:srcRect/>
          <a:stretch/>
        </p:blipFill>
        <p:spPr>
          <a:xfrm>
            <a:off x="3343502" y="0"/>
            <a:ext cx="5504996" cy="4131733"/>
          </a:xfrm>
          <a:prstGeom prst="rect">
            <a:avLst/>
          </a:prstGeom>
        </p:spPr>
      </p:pic>
      <p:sp>
        <p:nvSpPr>
          <p:cNvPr id="4" name="TextBox 3">
            <a:extLst>
              <a:ext uri="{FF2B5EF4-FFF2-40B4-BE49-F238E27FC236}">
                <a16:creationId xmlns:a16="http://schemas.microsoft.com/office/drawing/2014/main" id="{BE493886-9245-1F41-BAA0-90D3ECEF1345}"/>
              </a:ext>
            </a:extLst>
          </p:cNvPr>
          <p:cNvSpPr txBox="1"/>
          <p:nvPr/>
        </p:nvSpPr>
        <p:spPr>
          <a:xfrm>
            <a:off x="5357477" y="4720168"/>
            <a:ext cx="5435600" cy="1671715"/>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bg1"/>
                </a:solidFill>
              </a:rPr>
              <a:t>Anisotropic turbulence akin to higher Mach compressible flows</a:t>
            </a:r>
          </a:p>
        </p:txBody>
      </p:sp>
    </p:spTree>
    <p:extLst>
      <p:ext uri="{BB962C8B-B14F-4D97-AF65-F5344CB8AC3E}">
        <p14:creationId xmlns:p14="http://schemas.microsoft.com/office/powerpoint/2010/main" val="4188997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Velocity Field</a:t>
            </a:r>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Much shorter potential core in 314 Case compared to other two</a:t>
            </a:r>
          </a:p>
        </p:txBody>
      </p:sp>
      <p:pic>
        <p:nvPicPr>
          <p:cNvPr id="3" name="Picture 2">
            <a:extLst>
              <a:ext uri="{FF2B5EF4-FFF2-40B4-BE49-F238E27FC236}">
                <a16:creationId xmlns:a16="http://schemas.microsoft.com/office/drawing/2014/main" id="{FD7AB51A-9C5D-DF4C-8987-E886110FB659}"/>
              </a:ext>
            </a:extLst>
          </p:cNvPr>
          <p:cNvPicPr>
            <a:picLocks noChangeAspect="1"/>
          </p:cNvPicPr>
          <p:nvPr/>
        </p:nvPicPr>
        <p:blipFill>
          <a:blip r:embed="rId2"/>
          <a:srcRect/>
          <a:stretch/>
        </p:blipFill>
        <p:spPr>
          <a:xfrm>
            <a:off x="3103283" y="1"/>
            <a:ext cx="5985434"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32673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Pressure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Perturbations are more symmetric in 314 Case</a:t>
            </a:r>
          </a:p>
          <a:p>
            <a:pPr marL="457200" indent="-457200">
              <a:buFont typeface="Arial" panose="020B0604020202020204" pitchFamily="34" charset="0"/>
              <a:buChar char="•"/>
            </a:pPr>
            <a:r>
              <a:rPr lang="en-US" dirty="0"/>
              <a:t>Also, more intense earlier on in flow</a:t>
            </a:r>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273628" y="1"/>
            <a:ext cx="564474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41037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Vorticity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926166"/>
          </a:xfrm>
        </p:spPr>
        <p:txBody>
          <a:bodyPr/>
          <a:lstStyle/>
          <a:p>
            <a:pPr marL="457200" indent="-457200">
              <a:buFont typeface="Arial" panose="020B0604020202020204" pitchFamily="34" charset="0"/>
              <a:buChar char="•"/>
            </a:pPr>
            <a:r>
              <a:rPr lang="en-US" dirty="0"/>
              <a:t>314 Case has earlier vortex formation &amp; stronger vortex pairing </a:t>
            </a:r>
          </a:p>
          <a:p>
            <a:pPr marL="457200" indent="-457200">
              <a:buFont typeface="Arial" panose="020B0604020202020204" pitchFamily="34" charset="0"/>
              <a:buChar char="•"/>
            </a:pPr>
            <a:r>
              <a:rPr lang="en-US" dirty="0"/>
              <a:t>Finer and more compact vorticity structures after potential core</a:t>
            </a:r>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319334" y="1"/>
            <a:ext cx="5553330"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289245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Thermodynamic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951566"/>
          </a:xfrm>
        </p:spPr>
        <p:txBody>
          <a:bodyPr/>
          <a:lstStyle/>
          <a:p>
            <a:pPr marL="457200" indent="-457200">
              <a:buFont typeface="Arial" panose="020B0604020202020204" pitchFamily="34" charset="0"/>
              <a:buChar char="•"/>
            </a:pPr>
            <a:r>
              <a:rPr lang="en-US" sz="2400" dirty="0"/>
              <a:t>Peak specific heat shell around potential core of 314 Case =&gt; elevated levels remain downstream</a:t>
            </a:r>
          </a:p>
          <a:p>
            <a:pPr marL="457200" indent="-457200">
              <a:buFont typeface="Arial" panose="020B0604020202020204" pitchFamily="34" charset="0"/>
              <a:buChar char="•"/>
            </a:pPr>
            <a:r>
              <a:rPr lang="en-US" sz="2400" dirty="0"/>
              <a:t>Temp drops aggressively while density has more gradual transition </a:t>
            </a:r>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tretch>
            <a:fillRect/>
          </a:stretch>
        </p:blipFill>
        <p:spPr>
          <a:xfrm>
            <a:off x="248713" y="339724"/>
            <a:ext cx="3893457" cy="360468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tretch>
            <a:fillRect/>
          </a:stretch>
        </p:blipFill>
        <p:spPr>
          <a:xfrm>
            <a:off x="8049832" y="339724"/>
            <a:ext cx="3893457" cy="360468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tretch>
            <a:fillRect/>
          </a:stretch>
        </p:blipFill>
        <p:spPr>
          <a:xfrm>
            <a:off x="4142170" y="339724"/>
            <a:ext cx="3893457" cy="3604684"/>
          </a:xfrm>
          <a:prstGeom prst="rect">
            <a:avLst/>
          </a:prstGeom>
        </p:spPr>
      </p:pic>
    </p:spTree>
    <p:extLst>
      <p:ext uri="{BB962C8B-B14F-4D97-AF65-F5344CB8AC3E}">
        <p14:creationId xmlns:p14="http://schemas.microsoft.com/office/powerpoint/2010/main" val="927454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Centerline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2027766"/>
          </a:xfrm>
        </p:spPr>
        <p:txBody>
          <a:bodyPr/>
          <a:lstStyle/>
          <a:p>
            <a:pPr marL="457200" indent="-457200">
              <a:buFont typeface="Arial" panose="020B0604020202020204" pitchFamily="34" charset="0"/>
              <a:buChar char="•"/>
            </a:pPr>
            <a:r>
              <a:rPr lang="en-US" sz="2400" dirty="0"/>
              <a:t>Peak in cp results in faster temp transition in 314 Case compared to 350</a:t>
            </a:r>
          </a:p>
          <a:p>
            <a:pPr marL="457200" indent="-457200">
              <a:buFont typeface="Arial" panose="020B0604020202020204" pitchFamily="34" charset="0"/>
              <a:buChar char="•"/>
            </a:pPr>
            <a:r>
              <a:rPr lang="en-US" sz="2400" dirty="0"/>
              <a:t>314 density transition slower than 350, but reaches same equilibrium with ambient </a:t>
            </a:r>
          </a:p>
          <a:p>
            <a:pPr marL="457200" indent="-45720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rcRect/>
          <a:stretch/>
        </p:blipFill>
        <p:spPr>
          <a:xfrm>
            <a:off x="248713" y="680964"/>
            <a:ext cx="3893457" cy="292220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rcRect/>
          <a:stretch/>
        </p:blipFill>
        <p:spPr>
          <a:xfrm>
            <a:off x="8049832" y="680964"/>
            <a:ext cx="3893457" cy="292220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rcRect/>
          <a:stretch/>
        </p:blipFill>
        <p:spPr>
          <a:xfrm>
            <a:off x="4142170" y="680964"/>
            <a:ext cx="3893457" cy="2922204"/>
          </a:xfrm>
          <a:prstGeom prst="rect">
            <a:avLst/>
          </a:prstGeom>
        </p:spPr>
      </p:pic>
    </p:spTree>
    <p:extLst>
      <p:ext uri="{BB962C8B-B14F-4D97-AF65-F5344CB8AC3E}">
        <p14:creationId xmlns:p14="http://schemas.microsoft.com/office/powerpoint/2010/main" val="265618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8" cy="1799166"/>
          </a:xfrm>
          <a:ln w="25400">
            <a:noFill/>
          </a:ln>
        </p:spPr>
        <p:txBody>
          <a:bodyPr/>
          <a:lstStyle/>
          <a:p>
            <a:r>
              <a:rPr lang="en-US" dirty="0"/>
              <a:t>Non-isothermal Cases:</a:t>
            </a:r>
          </a:p>
          <a:p>
            <a:r>
              <a:rPr lang="en-US" dirty="0"/>
              <a:t>Near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don’t exhibit as clean of a collapse as isothermal case</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2912624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31800" y="4715934"/>
            <a:ext cx="4618567" cy="1786466"/>
          </a:xfrm>
          <a:ln w="25400">
            <a:noFill/>
          </a:ln>
        </p:spPr>
        <p:txBody>
          <a:bodyPr/>
          <a:lstStyle/>
          <a:p>
            <a:r>
              <a:rPr lang="en-US" dirty="0"/>
              <a:t>Non-isothermal Cases:</a:t>
            </a:r>
          </a:p>
          <a:p>
            <a:r>
              <a:rPr lang="en-US" dirty="0"/>
              <a:t>Far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Even more spread than near field</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162561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Capture and Sequestration: Take CO2 runoff and put it somewhere else</a:t>
            </a:r>
          </a:p>
          <a:p>
            <a:r>
              <a:rPr lang="en-US" sz="2800" dirty="0"/>
              <a:t>Lots of promising and beneficial applications for CO2 in its supercritical form (sCO2)</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Oval 5">
            <a:extLst>
              <a:ext uri="{FF2B5EF4-FFF2-40B4-BE49-F238E27FC236}">
                <a16:creationId xmlns:a16="http://schemas.microsoft.com/office/drawing/2014/main" id="{8F3F2014-3D6E-6F47-A2A4-C355B573CBAD}"/>
              </a:ext>
            </a:extLst>
          </p:cNvPr>
          <p:cNvSpPr/>
          <p:nvPr/>
        </p:nvSpPr>
        <p:spPr>
          <a:xfrm>
            <a:off x="6541477" y="3179299"/>
            <a:ext cx="1378634" cy="137863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437078-D2C0-6547-B685-9340EF0B8ACE}"/>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52B6D38E-D040-A04E-B04E-CEC94DFB1D48}"/>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12186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noFill/>
          </a:ln>
        </p:spPr>
        <p:txBody>
          <a:bodyPr/>
          <a:lstStyle/>
          <a:p>
            <a:r>
              <a:rPr lang="en-US" dirty="0"/>
              <a:t>Non-isothermal Cases:</a:t>
            </a:r>
          </a:p>
          <a:p>
            <a:r>
              <a:rPr lang="en-US" dirty="0"/>
              <a:t>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Faster decay 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=2.92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=4.48</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3"/>
          </a:xfrm>
          <a:prstGeom prst="rect">
            <a:avLst/>
          </a:prstGeom>
        </p:spPr>
      </p:pic>
    </p:spTree>
    <p:extLst>
      <p:ext uri="{BB962C8B-B14F-4D97-AF65-F5344CB8AC3E}">
        <p14:creationId xmlns:p14="http://schemas.microsoft.com/office/powerpoint/2010/main" val="747706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noFill/>
          </a:ln>
        </p:spPr>
        <p:txBody>
          <a:bodyPr/>
          <a:lstStyle/>
          <a:p>
            <a:r>
              <a:rPr lang="en-US" dirty="0"/>
              <a:t>Non-isothermal Cases:</a:t>
            </a:r>
          </a:p>
          <a:p>
            <a:r>
              <a:rPr lang="en-US" dirty="0"/>
              <a:t>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More spreading </a:t>
                </a:r>
                <a:r>
                  <a:rPr lang="en-US" sz="2800" dirty="0">
                    <a:solidFill>
                      <a:schemeClr val="bg1"/>
                    </a:solidFill>
                  </a:rPr>
                  <a:t>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=0.115</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2"/>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7" y="45282"/>
            <a:ext cx="5504996" cy="4131733"/>
          </a:xfrm>
          <a:prstGeom prst="rect">
            <a:avLst/>
          </a:prstGeom>
        </p:spPr>
      </p:pic>
    </p:spTree>
    <p:extLst>
      <p:ext uri="{BB962C8B-B14F-4D97-AF65-F5344CB8AC3E}">
        <p14:creationId xmlns:p14="http://schemas.microsoft.com/office/powerpoint/2010/main" val="2924772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393700" y="4715934"/>
            <a:ext cx="4656667" cy="1811866"/>
          </a:xfrm>
          <a:ln w="25400">
            <a:noFill/>
          </a:ln>
        </p:spPr>
        <p:txBody>
          <a:bodyPr/>
          <a:lstStyle/>
          <a:p>
            <a:r>
              <a:rPr lang="en-US" dirty="0"/>
              <a:t>Non-isothermal Cases:</a:t>
            </a:r>
          </a:p>
          <a:p>
            <a:r>
              <a:rPr lang="en-US" dirty="0"/>
              <a:t>Resolved Turbulent  Kinetic Energy</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5A1B4BF-ED97-5149-8C49-E35BC6E87D07}"/>
              </a:ext>
            </a:extLst>
          </p:cNvPr>
          <p:cNvPicPr>
            <a:picLocks noChangeAspect="1"/>
          </p:cNvPicPr>
          <p:nvPr/>
        </p:nvPicPr>
        <p:blipFill>
          <a:blip r:embed="rId2"/>
          <a:stretch>
            <a:fillRect/>
          </a:stretch>
        </p:blipFill>
        <p:spPr>
          <a:xfrm>
            <a:off x="842603" y="330198"/>
            <a:ext cx="5253397" cy="3942897"/>
          </a:xfrm>
          <a:prstGeom prst="rect">
            <a:avLst/>
          </a:prstGeom>
        </p:spPr>
      </p:pic>
      <p:pic>
        <p:nvPicPr>
          <p:cNvPr id="6" name="Picture 5">
            <a:extLst>
              <a:ext uri="{FF2B5EF4-FFF2-40B4-BE49-F238E27FC236}">
                <a16:creationId xmlns:a16="http://schemas.microsoft.com/office/drawing/2014/main" id="{17231D2B-B63C-1B47-8C1A-0AB7E255DF9C}"/>
              </a:ext>
            </a:extLst>
          </p:cNvPr>
          <p:cNvPicPr>
            <a:picLocks noChangeAspect="1"/>
          </p:cNvPicPr>
          <p:nvPr/>
        </p:nvPicPr>
        <p:blipFill>
          <a:blip r:embed="rId3"/>
          <a:stretch>
            <a:fillRect/>
          </a:stretch>
        </p:blipFill>
        <p:spPr>
          <a:xfrm>
            <a:off x="6409418" y="330199"/>
            <a:ext cx="5253398" cy="3942897"/>
          </a:xfrm>
          <a:prstGeom prst="rect">
            <a:avLst/>
          </a:prstGeom>
        </p:spPr>
      </p:pic>
      <p:sp>
        <p:nvSpPr>
          <p:cNvPr id="10" name="Text Placeholder 8">
            <a:extLst>
              <a:ext uri="{FF2B5EF4-FFF2-40B4-BE49-F238E27FC236}">
                <a16:creationId xmlns:a16="http://schemas.microsoft.com/office/drawing/2014/main" id="{7BACEB3B-8D57-E845-8B8D-044589346C6E}"/>
              </a:ext>
            </a:extLst>
          </p:cNvPr>
          <p:cNvSpPr txBox="1">
            <a:spLocks/>
          </p:cNvSpPr>
          <p:nvPr/>
        </p:nvSpPr>
        <p:spPr>
          <a:xfrm>
            <a:off x="5608361" y="4715934"/>
            <a:ext cx="6189939" cy="1462617"/>
          </a:xfrm>
          <a:prstGeom prst="rect">
            <a:avLst/>
          </a:prstGeom>
        </p:spPr>
        <p:txBody>
          <a:bodyPr vert="horz" lIns="0" tIns="73152" rIns="0" bIns="0" rtlCol="0">
            <a:noAutofit/>
          </a:bodyPr>
          <a:lstStyle>
            <a:lvl1pPr marL="0" indent="0" algn="l" defTabSz="609585" rtl="0" eaLnBrk="1" latinLnBrk="0" hangingPunct="1">
              <a:spcBef>
                <a:spcPct val="20000"/>
              </a:spcBef>
              <a:buFont typeface="Arial"/>
              <a:buNone/>
              <a:defRPr sz="2667" b="0" kern="1200">
                <a:solidFill>
                  <a:schemeClr val="bg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Increased anisotropy in 314 Case</a:t>
            </a:r>
          </a:p>
        </p:txBody>
      </p:sp>
    </p:spTree>
    <p:extLst>
      <p:ext uri="{BB962C8B-B14F-4D97-AF65-F5344CB8AC3E}">
        <p14:creationId xmlns:p14="http://schemas.microsoft.com/office/powerpoint/2010/main" val="338676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Conclusions</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6412012"/>
          </a:xfrm>
          <a:prstGeom prst="rect">
            <a:avLst/>
          </a:prstGeom>
          <a:noFill/>
        </p:spPr>
        <p:txBody>
          <a:bodyPr wrap="square" rtlCol="0">
            <a:spAutoFit/>
          </a:bodyPr>
          <a:lstStyle/>
          <a:p>
            <a:pPr marL="285750" indent="-285750">
              <a:buFont typeface="Arial" panose="020B0604020202020204" pitchFamily="34" charset="0"/>
              <a:buChar char="•"/>
            </a:pPr>
            <a:r>
              <a:rPr lang="en-US" sz="2800" dirty="0"/>
              <a:t>Isothermal supercritical jet displays many similar qualities compared to ideal jets</a:t>
            </a:r>
          </a:p>
          <a:p>
            <a:pPr marL="914400" lvl="1" indent="-457200">
              <a:spcBef>
                <a:spcPts val="672"/>
              </a:spcBef>
              <a:buFont typeface="System Font Regular"/>
              <a:buChar char="—"/>
            </a:pPr>
            <a:r>
              <a:rPr lang="en-US" sz="2800" dirty="0"/>
              <a:t>Self-similarity collapse</a:t>
            </a:r>
          </a:p>
          <a:p>
            <a:pPr marL="914400" lvl="1" indent="-457200">
              <a:spcBef>
                <a:spcPts val="672"/>
              </a:spcBef>
              <a:buFont typeface="System Font Regular"/>
              <a:buChar char="—"/>
            </a:pPr>
            <a:r>
              <a:rPr lang="en-US" sz="2800" dirty="0"/>
              <a:t>Potential core length within typical ranges seen in literature</a:t>
            </a:r>
          </a:p>
          <a:p>
            <a:pPr marL="914400" lvl="1" indent="-457200">
              <a:spcBef>
                <a:spcPts val="672"/>
              </a:spcBef>
              <a:buFont typeface="System Font Regular"/>
              <a:buChar char="—"/>
            </a:pPr>
            <a:r>
              <a:rPr lang="en-US" sz="2800" dirty="0"/>
              <a:t>Main differences seen in linear decay rate/spreading rate and anisotropic TKE components</a:t>
            </a:r>
          </a:p>
          <a:p>
            <a:pPr marL="457200" indent="-457200">
              <a:spcBef>
                <a:spcPts val="672"/>
              </a:spcBef>
              <a:buFont typeface="Arial" panose="020B0604020202020204" pitchFamily="34" charset="0"/>
              <a:buChar char="•"/>
            </a:pPr>
            <a:r>
              <a:rPr lang="en-US" sz="2800" dirty="0"/>
              <a:t>Non-isothermal case away from pseudo-boiling point is similar to isothermal case with minor differences noted across quantities of interest</a:t>
            </a:r>
          </a:p>
          <a:p>
            <a:pPr marL="1371600" lvl="2" indent="-457200">
              <a:spcBef>
                <a:spcPts val="672"/>
              </a:spcBef>
              <a:buFont typeface="System Font Regular"/>
              <a:buChar char="—"/>
            </a:pPr>
            <a:endParaRPr lang="en-US" sz="2800" dirty="0"/>
          </a:p>
          <a:p>
            <a:pPr marL="914400" lvl="1" indent="-457200">
              <a:spcBef>
                <a:spcPts val="672"/>
              </a:spcBef>
              <a:buFont typeface="System Font Regular"/>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733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Conclusions</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6753131"/>
          </a:xfrm>
          <a:prstGeom prst="rect">
            <a:avLst/>
          </a:prstGeom>
          <a:noFill/>
        </p:spPr>
        <p:txBody>
          <a:bodyPr wrap="square" rtlCol="0">
            <a:spAutoFit/>
          </a:bodyPr>
          <a:lstStyle/>
          <a:p>
            <a:pPr marL="285750" indent="-285750">
              <a:buFont typeface="Arial" panose="020B0604020202020204" pitchFamily="34" charset="0"/>
              <a:buChar char="•"/>
            </a:pPr>
            <a:r>
              <a:rPr lang="en-US" sz="2800" dirty="0"/>
              <a:t>Non-isothermal case involving pseudo-boiling point shows markedly different flow characteristics compared to other two cases =&gt; pseudo-boiling not only deviates flow from ideal behavior but also other supercritical flow regimes</a:t>
            </a:r>
          </a:p>
          <a:p>
            <a:pPr marL="914400" lvl="1" indent="-457200">
              <a:spcBef>
                <a:spcPts val="672"/>
              </a:spcBef>
              <a:buFont typeface="System Font Regular"/>
              <a:buChar char="—"/>
            </a:pPr>
            <a:r>
              <a:rPr lang="en-US" sz="2800" dirty="0"/>
              <a:t>Loss of clear self-similarity profile collapse in transition zone  </a:t>
            </a:r>
          </a:p>
          <a:p>
            <a:pPr marL="914400" lvl="1" indent="-457200">
              <a:spcBef>
                <a:spcPts val="672"/>
              </a:spcBef>
              <a:buFont typeface="System Font Regular"/>
              <a:buChar char="—"/>
            </a:pPr>
            <a:r>
              <a:rPr lang="en-US" sz="2800" dirty="0"/>
              <a:t>Larger and more distinct vortex pairing with shorter potential core =&gt; increased Kelvin-Helmholtz like instability</a:t>
            </a:r>
          </a:p>
          <a:p>
            <a:pPr marL="914400" lvl="1" indent="-457200">
              <a:spcBef>
                <a:spcPts val="672"/>
              </a:spcBef>
              <a:buFont typeface="System Font Regular"/>
              <a:buChar char="—"/>
            </a:pPr>
            <a:r>
              <a:rPr lang="en-US" sz="2800" dirty="0"/>
              <a:t>Faster downstream decay but equivalent spreading rate compared to isothermal supercritical jet</a:t>
            </a:r>
          </a:p>
          <a:p>
            <a:pPr marL="914400" lvl="1" indent="-457200">
              <a:spcBef>
                <a:spcPts val="672"/>
              </a:spcBef>
              <a:buFont typeface="System Font Regular"/>
              <a:buChar char="—"/>
            </a:pPr>
            <a:r>
              <a:rPr lang="en-US" sz="2800" dirty="0"/>
              <a:t>Stronger anisotropy in resolved TKE =&gt; more intense mixing in transition region </a:t>
            </a:r>
          </a:p>
          <a:p>
            <a:pPr marL="914400" lvl="1" indent="-457200">
              <a:spcBef>
                <a:spcPts val="672"/>
              </a:spcBef>
              <a:buFont typeface="System Font Regular"/>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409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Future Work</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6070893"/>
          </a:xfrm>
          <a:prstGeom prst="rect">
            <a:avLst/>
          </a:prstGeom>
          <a:noFill/>
        </p:spPr>
        <p:txBody>
          <a:bodyPr wrap="square" rtlCol="0">
            <a:spAutoFit/>
          </a:bodyPr>
          <a:lstStyle/>
          <a:p>
            <a:pPr marL="457200" indent="-457200">
              <a:spcBef>
                <a:spcPts val="672"/>
              </a:spcBef>
              <a:buFont typeface="Arial" panose="020B0604020202020204" pitchFamily="34" charset="0"/>
              <a:buChar char="•"/>
            </a:pPr>
            <a:r>
              <a:rPr lang="en-US" sz="2800" dirty="0"/>
              <a:t>Work on methods to further incorporate real gas properties into LES SGS models</a:t>
            </a:r>
          </a:p>
          <a:p>
            <a:pPr marL="457200" indent="-457200">
              <a:spcBef>
                <a:spcPts val="672"/>
              </a:spcBef>
              <a:buFont typeface="Arial" panose="020B0604020202020204" pitchFamily="34" charset="0"/>
              <a:buChar char="•"/>
            </a:pPr>
            <a:r>
              <a:rPr lang="en-US" sz="2800" dirty="0"/>
              <a:t>Study other supercritical regions around the pseudo-boiling point </a:t>
            </a:r>
          </a:p>
          <a:p>
            <a:pPr marL="457200" indent="-457200">
              <a:spcBef>
                <a:spcPts val="672"/>
              </a:spcBef>
              <a:buFont typeface="Arial" panose="020B0604020202020204" pitchFamily="34" charset="0"/>
              <a:buChar char="•"/>
            </a:pPr>
            <a:r>
              <a:rPr lang="en-US" sz="2800" dirty="0"/>
              <a:t>Look at flow structure of more complicated fluid mixtures (multiple species)</a:t>
            </a:r>
          </a:p>
          <a:p>
            <a:pPr marL="457200" indent="-457200">
              <a:spcBef>
                <a:spcPts val="672"/>
              </a:spcBef>
              <a:buFont typeface="Arial" panose="020B0604020202020204" pitchFamily="34" charset="0"/>
              <a:buChar char="•"/>
            </a:pPr>
            <a:endParaRPr lang="en-US" sz="2800" dirty="0"/>
          </a:p>
          <a:p>
            <a:pPr marL="457200" indent="-457200">
              <a:spcBef>
                <a:spcPts val="672"/>
              </a:spcBef>
              <a:buFont typeface="Arial" panose="020B0604020202020204" pitchFamily="34" charset="0"/>
              <a:buChar char="•"/>
            </a:pPr>
            <a:r>
              <a:rPr lang="en-US" sz="2800" dirty="0"/>
              <a:t>Other unrelated projects </a:t>
            </a:r>
          </a:p>
          <a:p>
            <a:pPr marL="914400" lvl="1" indent="-457200">
              <a:spcBef>
                <a:spcPts val="672"/>
              </a:spcBef>
              <a:buFont typeface="System Font Regular"/>
              <a:buChar char="―"/>
            </a:pPr>
            <a:r>
              <a:rPr lang="en-US" sz="2800" dirty="0"/>
              <a:t>QSSA for combustion</a:t>
            </a:r>
          </a:p>
          <a:p>
            <a:pPr marL="914400" lvl="1" indent="-457200">
              <a:spcBef>
                <a:spcPts val="672"/>
              </a:spcBef>
              <a:buFont typeface="System Font Regular"/>
              <a:buChar char="―"/>
            </a:pPr>
            <a:r>
              <a:rPr lang="en-US" sz="2800" dirty="0"/>
              <a:t>LBM-hybrid for battery applications</a:t>
            </a:r>
          </a:p>
          <a:p>
            <a:pPr marL="457200" indent="-457200">
              <a:spcBef>
                <a:spcPts val="672"/>
              </a:spcBef>
              <a:buFont typeface="Arial" panose="020B0604020202020204" pitchFamily="34" charset="0"/>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813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E16D5-17B3-9E49-AFF4-8EAC28C90C7F}"/>
              </a:ext>
            </a:extLst>
          </p:cNvPr>
          <p:cNvSpPr txBox="1"/>
          <p:nvPr/>
        </p:nvSpPr>
        <p:spPr>
          <a:xfrm>
            <a:off x="4432471" y="436515"/>
            <a:ext cx="7455876" cy="6186309"/>
          </a:xfrm>
          <a:prstGeom prst="rect">
            <a:avLst/>
          </a:prstGeom>
          <a:noFill/>
        </p:spPr>
        <p:txBody>
          <a:bodyPr wrap="square" rtlCol="0">
            <a:spAutoFit/>
          </a:bodyPr>
          <a:lstStyle/>
          <a:p>
            <a:pPr marL="285750" indent="-285750">
              <a:buFont typeface="Arial" panose="020B0604020202020204" pitchFamily="34" charset="0"/>
              <a:buChar char="•"/>
            </a:pPr>
            <a:r>
              <a:rPr lang="en-US" sz="2200" dirty="0"/>
              <a:t>This research was supported in part by an appointment with the National Science Foundation (NSF) Mathematical Sciences Graduate Internship (MSGI) Program sponsored by the NSF Division of Mathematical Sciences. This program is administered by the Oak Ridge Institute for Science and Education (ORISE) through an interagency agreement between the U.S. Department of Energy (DOE) and NSF. ORISE is managed for DOE by ORAU. All opinions expressed in this paper are the author's and do not necessarily reflect the policies and views of NSF, ORAU/ORISE, or DOE. </a:t>
            </a:r>
          </a:p>
          <a:p>
            <a:pPr marL="285750" indent="-285750">
              <a:buFont typeface="Arial" panose="020B0604020202020204" pitchFamily="34" charset="0"/>
              <a:buChar char="•"/>
            </a:pPr>
            <a:r>
              <a:rPr lang="en-US" sz="2200" dirty="0"/>
              <a:t>The research was performed using computational resources sponsored by the Department of Energy's Office of Energy Efficiency and Renewable Energy and located at the National Renewable Energy Laboratory. </a:t>
            </a:r>
          </a:p>
          <a:p>
            <a:pPr marL="285750" indent="-285750">
              <a:buFont typeface="Arial" panose="020B0604020202020204" pitchFamily="34" charset="0"/>
              <a:buChar char="•"/>
            </a:pPr>
            <a:r>
              <a:rPr lang="en-US" sz="2200" dirty="0"/>
              <a:t>This work was supported by the Department of Energy's Office of Science through the </a:t>
            </a:r>
            <a:r>
              <a:rPr lang="en-US" sz="2200" dirty="0" err="1"/>
              <a:t>Exascale</a:t>
            </a:r>
            <a:r>
              <a:rPr lang="en-US" sz="2200" dirty="0"/>
              <a:t> Computing Project (ECP), managed through Oak Ridge National Laboratory.</a:t>
            </a:r>
          </a:p>
          <a:p>
            <a:pPr marL="285750" indent="-285750">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FC53CE30-4587-8440-871E-A09CFF0C442C}"/>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sp>
        <p:nvSpPr>
          <p:cNvPr id="7" name="Text Placeholder 4">
            <a:extLst>
              <a:ext uri="{FF2B5EF4-FFF2-40B4-BE49-F238E27FC236}">
                <a16:creationId xmlns:a16="http://schemas.microsoft.com/office/drawing/2014/main" id="{8317CBBB-122B-7E47-9AE7-0EAC51B93B63}"/>
              </a:ext>
            </a:extLst>
          </p:cNvPr>
          <p:cNvSpPr>
            <a:spLocks noGrp="1"/>
          </p:cNvSpPr>
          <p:nvPr>
            <p:ph type="body" sz="quarter" idx="51"/>
          </p:nvPr>
        </p:nvSpPr>
        <p:spPr>
          <a:ln w="25400">
            <a:solidFill>
              <a:schemeClr val="bg1"/>
            </a:solidFill>
          </a:ln>
        </p:spPr>
        <p:txBody>
          <a:bodyPr/>
          <a:lstStyle/>
          <a:p>
            <a:pPr algn="ctr"/>
            <a:endParaRPr lang="en-US" dirty="0"/>
          </a:p>
          <a:p>
            <a:pPr algn="ctr"/>
            <a:r>
              <a:rPr lang="en-US" sz="2800" dirty="0"/>
              <a:t>Acknowledgements</a:t>
            </a:r>
            <a:endParaRPr lang="en-US" dirty="0"/>
          </a:p>
        </p:txBody>
      </p:sp>
    </p:spTree>
    <p:extLst>
      <p:ext uri="{BB962C8B-B14F-4D97-AF65-F5344CB8AC3E}">
        <p14:creationId xmlns:p14="http://schemas.microsoft.com/office/powerpoint/2010/main" val="785618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72B2CF-92A3-4B49-AF1D-DC5625685E61}"/>
              </a:ext>
            </a:extLst>
          </p:cNvPr>
          <p:cNvSpPr>
            <a:spLocks noGrp="1"/>
          </p:cNvSpPr>
          <p:nvPr>
            <p:ph type="body" sz="quarter" idx="51"/>
          </p:nvPr>
        </p:nvSpPr>
        <p:spPr>
          <a:xfrm>
            <a:off x="496313" y="674158"/>
            <a:ext cx="3377076" cy="2024072"/>
          </a:xfrm>
          <a:ln w="25400">
            <a:solidFill>
              <a:schemeClr val="bg1"/>
            </a:solidFill>
          </a:ln>
        </p:spPr>
        <p:txBody>
          <a:bodyPr/>
          <a:lstStyle/>
          <a:p>
            <a:pPr algn="ctr"/>
            <a:endParaRPr lang="en-US" dirty="0"/>
          </a:p>
          <a:p>
            <a:pPr algn="ctr"/>
            <a:r>
              <a:rPr lang="en-US" sz="2800" dirty="0"/>
              <a:t> More Acknowledgements</a:t>
            </a:r>
            <a:endParaRPr lang="en-US" dirty="0"/>
          </a:p>
        </p:txBody>
      </p:sp>
      <p:sp>
        <p:nvSpPr>
          <p:cNvPr id="2" name="TextBox 1">
            <a:extLst>
              <a:ext uri="{FF2B5EF4-FFF2-40B4-BE49-F238E27FC236}">
                <a16:creationId xmlns:a16="http://schemas.microsoft.com/office/drawing/2014/main" id="{891E16D5-17B3-9E49-AFF4-8EAC28C90C7F}"/>
              </a:ext>
            </a:extLst>
          </p:cNvPr>
          <p:cNvSpPr txBox="1"/>
          <p:nvPr/>
        </p:nvSpPr>
        <p:spPr>
          <a:xfrm>
            <a:off x="4736124" y="2431291"/>
            <a:ext cx="7455876" cy="1995418"/>
          </a:xfrm>
          <a:prstGeom prst="rect">
            <a:avLst/>
          </a:prstGeom>
          <a:noFill/>
        </p:spPr>
        <p:txBody>
          <a:bodyPr wrap="square" rtlCol="0">
            <a:spAutoFit/>
          </a:bodyPr>
          <a:lstStyle/>
          <a:p>
            <a:pPr marL="285750" indent="-285750">
              <a:spcBef>
                <a:spcPts val="672"/>
              </a:spcBef>
              <a:buFont typeface="Arial" panose="020B0604020202020204" pitchFamily="34" charset="0"/>
              <a:buChar char="•"/>
            </a:pPr>
            <a:r>
              <a:rPr lang="en-US" sz="2800" dirty="0"/>
              <a:t>Thank you to my wonderful advisors and committee members!! </a:t>
            </a:r>
          </a:p>
          <a:p>
            <a:pPr marL="285750" indent="-285750">
              <a:spcBef>
                <a:spcPts val="672"/>
              </a:spcBef>
              <a:buFont typeface="Arial" panose="020B0604020202020204" pitchFamily="34" charset="0"/>
              <a:buChar char="•"/>
            </a:pPr>
            <a:r>
              <a:rPr lang="en-US" sz="2800" dirty="0"/>
              <a:t>Thank you to my family and friends!!!!</a:t>
            </a:r>
          </a:p>
          <a:p>
            <a:pPr marL="285750" indent="-285750">
              <a:spcBef>
                <a:spcPts val="672"/>
              </a:spcBef>
              <a:buFont typeface="Arial" panose="020B0604020202020204" pitchFamily="34" charset="0"/>
              <a:buChar char="•"/>
            </a:pPr>
            <a:endParaRPr lang="en-US" sz="2800" dirty="0"/>
          </a:p>
        </p:txBody>
      </p:sp>
      <p:sp>
        <p:nvSpPr>
          <p:cNvPr id="4" name="TextBox 3">
            <a:extLst>
              <a:ext uri="{FF2B5EF4-FFF2-40B4-BE49-F238E27FC236}">
                <a16:creationId xmlns:a16="http://schemas.microsoft.com/office/drawing/2014/main" id="{FC53CE30-4587-8440-871E-A09CFF0C442C}"/>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77857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4A9C9E1-17A1-C646-A4F5-615D6ECF4E01}"/>
              </a:ext>
            </a:extLst>
          </p:cNvPr>
          <p:cNvSpPr>
            <a:spLocks noGrp="1"/>
          </p:cNvSpPr>
          <p:nvPr>
            <p:ph type="body" sz="quarter" idx="10"/>
          </p:nvPr>
        </p:nvSpPr>
        <p:spPr/>
        <p:txBody>
          <a:bodyPr/>
          <a:lstStyle/>
          <a:p>
            <a:r>
              <a:rPr lang="en-US" dirty="0"/>
              <a:t>Questions?</a:t>
            </a:r>
          </a:p>
        </p:txBody>
      </p:sp>
      <p:sp>
        <p:nvSpPr>
          <p:cNvPr id="12" name="Text Placeholder 11">
            <a:extLst>
              <a:ext uri="{FF2B5EF4-FFF2-40B4-BE49-F238E27FC236}">
                <a16:creationId xmlns:a16="http://schemas.microsoft.com/office/drawing/2014/main" id="{4F0B5F5A-E034-8F4C-A745-12022858DF41}"/>
              </a:ext>
            </a:extLst>
          </p:cNvPr>
          <p:cNvSpPr>
            <a:spLocks noGrp="1"/>
          </p:cNvSpPr>
          <p:nvPr>
            <p:ph type="body" sz="quarter" idx="11"/>
          </p:nvPr>
        </p:nvSpPr>
        <p:spPr>
          <a:xfrm>
            <a:off x="4897428" y="3451089"/>
            <a:ext cx="6142709" cy="544136"/>
          </a:xfrm>
        </p:spPr>
        <p:txBody>
          <a:bodyPr/>
          <a:lstStyle/>
          <a:p>
            <a:r>
              <a:rPr lang="en-US" sz="2800" dirty="0"/>
              <a:t>Julia Ream, </a:t>
            </a:r>
            <a:r>
              <a:rPr lang="en-US" sz="2800" dirty="0" err="1"/>
              <a:t>jream@math.fsu.edu</a:t>
            </a:r>
            <a:endParaRPr lang="en-US" sz="2800" dirty="0"/>
          </a:p>
        </p:txBody>
      </p:sp>
      <p:sp>
        <p:nvSpPr>
          <p:cNvPr id="4" name="TextBox 3">
            <a:extLst>
              <a:ext uri="{FF2B5EF4-FFF2-40B4-BE49-F238E27FC236}">
                <a16:creationId xmlns:a16="http://schemas.microsoft.com/office/drawing/2014/main" id="{D9977560-46F5-C142-AC0B-0FBAFFF844B5}"/>
              </a:ext>
            </a:extLst>
          </p:cNvPr>
          <p:cNvSpPr txBox="1"/>
          <p:nvPr/>
        </p:nvSpPr>
        <p:spPr>
          <a:xfrm>
            <a:off x="7725103" y="5101485"/>
            <a:ext cx="4466897" cy="1756515"/>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22E20C83-BC83-BE4F-8099-4324A898062A}"/>
              </a:ext>
            </a:extLst>
          </p:cNvPr>
          <p:cNvSpPr txBox="1"/>
          <p:nvPr/>
        </p:nvSpPr>
        <p:spPr>
          <a:xfrm>
            <a:off x="4897428" y="2761774"/>
            <a:ext cx="3410214" cy="54413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669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endParaRPr lang="en-US" sz="2800" dirty="0">
              <a:solidFill>
                <a:schemeClr val="bg1">
                  <a:lumMod val="75000"/>
                </a:schemeClr>
              </a:solidFill>
            </a:endParaRPr>
          </a:p>
          <a:p>
            <a:pPr lvl="1"/>
            <a:endParaRPr lang="en-US" sz="2400" dirty="0"/>
          </a:p>
        </p:txBody>
      </p:sp>
      <p:grpSp>
        <p:nvGrpSpPr>
          <p:cNvPr id="11" name="Group 10">
            <a:extLst>
              <a:ext uri="{FF2B5EF4-FFF2-40B4-BE49-F238E27FC236}">
                <a16:creationId xmlns:a16="http://schemas.microsoft.com/office/drawing/2014/main" id="{2AE13410-ACAB-AC4F-B0BD-754821D3A767}"/>
              </a:ext>
            </a:extLst>
          </p:cNvPr>
          <p:cNvGrpSpPr/>
          <p:nvPr/>
        </p:nvGrpSpPr>
        <p:grpSpPr>
          <a:xfrm>
            <a:off x="884445" y="562294"/>
            <a:ext cx="10277061" cy="6383323"/>
            <a:chOff x="884445" y="562294"/>
            <a:chExt cx="10277061" cy="6383323"/>
          </a:xfrm>
        </p:grpSpPr>
        <p:pic>
          <p:nvPicPr>
            <p:cNvPr id="5" name="Picture 4">
              <a:extLst>
                <a:ext uri="{FF2B5EF4-FFF2-40B4-BE49-F238E27FC236}">
                  <a16:creationId xmlns:a16="http://schemas.microsoft.com/office/drawing/2014/main" id="{F7B91E54-B350-C94F-89E6-61EA002F0C09}"/>
                </a:ext>
              </a:extLst>
            </p:cNvPr>
            <p:cNvPicPr>
              <a:picLocks noChangeAspect="1"/>
            </p:cNvPicPr>
            <p:nvPr/>
          </p:nvPicPr>
          <p:blipFill>
            <a:blip r:embed="rId2"/>
            <a:stretch>
              <a:fillRect/>
            </a:stretch>
          </p:blipFill>
          <p:spPr>
            <a:xfrm>
              <a:off x="1061803" y="562294"/>
              <a:ext cx="4033318" cy="2075814"/>
            </a:xfrm>
            <a:prstGeom prst="rect">
              <a:avLst/>
            </a:prstGeom>
          </p:spPr>
        </p:pic>
        <p:sp>
          <p:nvSpPr>
            <p:cNvPr id="6" name="TextBox 5">
              <a:extLst>
                <a:ext uri="{FF2B5EF4-FFF2-40B4-BE49-F238E27FC236}">
                  <a16:creationId xmlns:a16="http://schemas.microsoft.com/office/drawing/2014/main" id="{2F44B8C2-E264-914F-9EE1-FCAAEA9E6A0F}"/>
                </a:ext>
              </a:extLst>
            </p:cNvPr>
            <p:cNvSpPr txBox="1"/>
            <p:nvPr/>
          </p:nvSpPr>
          <p:spPr>
            <a:xfrm>
              <a:off x="1466958" y="2743681"/>
              <a:ext cx="3494786" cy="400110"/>
            </a:xfrm>
            <a:prstGeom prst="rect">
              <a:avLst/>
            </a:prstGeom>
            <a:noFill/>
          </p:spPr>
          <p:txBody>
            <a:bodyPr wrap="square" rtlCol="0">
              <a:spAutoFit/>
            </a:bodyPr>
            <a:lstStyle/>
            <a:p>
              <a:r>
                <a:rPr lang="en-US" sz="1000" b="1" dirty="0"/>
                <a:t>Fig. 2a:</a:t>
              </a:r>
              <a:r>
                <a:rPr lang="en-US" sz="1000" dirty="0"/>
                <a:t> 10 MWe sCO</a:t>
              </a:r>
              <a:r>
                <a:rPr lang="en-US" sz="1000" baseline="-25000" dirty="0"/>
                <a:t>2</a:t>
              </a:r>
              <a:r>
                <a:rPr lang="en-US" sz="1000" dirty="0"/>
                <a:t> power turbine compared to a 10 MWe steam turbine</a:t>
              </a:r>
              <a:endParaRPr lang="en-US" sz="1000" b="1" dirty="0"/>
            </a:p>
          </p:txBody>
        </p:sp>
        <p:sp>
          <p:nvSpPr>
            <p:cNvPr id="7" name="TextBox 6">
              <a:extLst>
                <a:ext uri="{FF2B5EF4-FFF2-40B4-BE49-F238E27FC236}">
                  <a16:creationId xmlns:a16="http://schemas.microsoft.com/office/drawing/2014/main" id="{B367412D-94E5-4445-91D4-DF5AD01478A2}"/>
                </a:ext>
              </a:extLst>
            </p:cNvPr>
            <p:cNvSpPr txBox="1"/>
            <p:nvPr/>
          </p:nvSpPr>
          <p:spPr>
            <a:xfrm>
              <a:off x="884445" y="6483952"/>
              <a:ext cx="10277061" cy="461665"/>
            </a:xfrm>
            <a:prstGeom prst="rect">
              <a:avLst/>
            </a:prstGeom>
            <a:noFill/>
          </p:spPr>
          <p:txBody>
            <a:bodyPr wrap="square" rtlCol="0">
              <a:spAutoFit/>
            </a:bodyPr>
            <a:lstStyle/>
            <a:p>
              <a:r>
                <a:rPr lang="en-US" sz="800" dirty="0" err="1"/>
                <a:t>Persichilli</a:t>
              </a:r>
              <a:r>
                <a:rPr lang="en-US" sz="800" dirty="0"/>
                <a:t>, M., </a:t>
              </a:r>
              <a:r>
                <a:rPr lang="en-US" sz="800" dirty="0" err="1"/>
                <a:t>Kacludis</a:t>
              </a:r>
              <a:r>
                <a:rPr lang="en-US" sz="800" dirty="0"/>
                <a:t>, A., </a:t>
              </a:r>
              <a:r>
                <a:rPr lang="en-US" sz="800" dirty="0" err="1"/>
                <a:t>Zdankiewicz</a:t>
              </a:r>
              <a:r>
                <a:rPr lang="en-US" sz="800" dirty="0"/>
                <a:t>, E., &amp; Held, T. (2013). Supercritical CO</a:t>
              </a:r>
              <a:r>
                <a:rPr lang="en-US" sz="800" baseline="-25000" dirty="0"/>
                <a:t>2</a:t>
              </a:r>
              <a:r>
                <a:rPr lang="en-US" sz="800" dirty="0"/>
                <a:t> Power Cycle Developments and Commercialization: Why sCO</a:t>
              </a:r>
              <a:r>
                <a:rPr lang="en-US" sz="800" baseline="-25000" dirty="0"/>
                <a:t>2</a:t>
              </a:r>
              <a:r>
                <a:rPr lang="en-US" sz="800" dirty="0"/>
                <a:t> can Displace Steam. </a:t>
              </a:r>
              <a:r>
                <a:rPr lang="en-US" sz="800" i="1" dirty="0"/>
                <a:t>Power-Gen India &amp; Central Asia</a:t>
              </a:r>
              <a:r>
                <a:rPr lang="en-US" sz="800" dirty="0"/>
                <a:t>. </a:t>
              </a:r>
              <a:r>
                <a:rPr lang="en-US" sz="800" dirty="0" err="1"/>
                <a:t>Echogen</a:t>
              </a:r>
              <a:r>
                <a:rPr lang="en-US" sz="800" dirty="0"/>
                <a:t> Power Systems LLC. https://www.echogen.com/documents/why-sco2-can-displace-steam.pdf.</a:t>
              </a:r>
            </a:p>
            <a:p>
              <a:endParaRPr lang="en-US" sz="800" dirty="0"/>
            </a:p>
          </p:txBody>
        </p:sp>
        <p:pic>
          <p:nvPicPr>
            <p:cNvPr id="8" name="Picture 7" descr="Diagram&#10;&#10;Description automatically generated">
              <a:extLst>
                <a:ext uri="{FF2B5EF4-FFF2-40B4-BE49-F238E27FC236}">
                  <a16:creationId xmlns:a16="http://schemas.microsoft.com/office/drawing/2014/main" id="{9C4FB117-CC47-F647-BDC8-04646366CB7F}"/>
                </a:ext>
              </a:extLst>
            </p:cNvPr>
            <p:cNvPicPr>
              <a:picLocks noChangeAspect="1"/>
            </p:cNvPicPr>
            <p:nvPr/>
          </p:nvPicPr>
          <p:blipFill>
            <a:blip r:embed="rId3"/>
            <a:stretch>
              <a:fillRect/>
            </a:stretch>
          </p:blipFill>
          <p:spPr>
            <a:xfrm>
              <a:off x="1264380" y="3274495"/>
              <a:ext cx="3628163" cy="2652732"/>
            </a:xfrm>
            <a:prstGeom prst="rect">
              <a:avLst/>
            </a:prstGeom>
          </p:spPr>
        </p:pic>
        <p:sp>
          <p:nvSpPr>
            <p:cNvPr id="9" name="TextBox 8">
              <a:extLst>
                <a:ext uri="{FF2B5EF4-FFF2-40B4-BE49-F238E27FC236}">
                  <a16:creationId xmlns:a16="http://schemas.microsoft.com/office/drawing/2014/main" id="{1484D3A7-DF82-3340-9E1B-708B513591A4}"/>
                </a:ext>
              </a:extLst>
            </p:cNvPr>
            <p:cNvSpPr txBox="1"/>
            <p:nvPr/>
          </p:nvSpPr>
          <p:spPr>
            <a:xfrm>
              <a:off x="1656035" y="5892296"/>
              <a:ext cx="3598240" cy="400110"/>
            </a:xfrm>
            <a:prstGeom prst="rect">
              <a:avLst/>
            </a:prstGeom>
            <a:noFill/>
          </p:spPr>
          <p:txBody>
            <a:bodyPr wrap="square" rtlCol="0">
              <a:spAutoFit/>
            </a:bodyPr>
            <a:lstStyle/>
            <a:p>
              <a:r>
                <a:rPr lang="en-US" sz="1000" b="1" dirty="0"/>
                <a:t>Fig. 2b:</a:t>
              </a:r>
              <a:r>
                <a:rPr lang="en-US" sz="1000" dirty="0"/>
                <a:t> Overview of project with 8Rivers Capital: https://hpc4mtls.llnl.gov/</a:t>
              </a:r>
              <a:r>
                <a:rPr lang="en-US" sz="1000" dirty="0" err="1"/>
                <a:t>projects.html</a:t>
              </a:r>
              <a:endParaRPr lang="en-US" sz="1000" b="1" dirty="0"/>
            </a:p>
          </p:txBody>
        </p:sp>
      </p:grpSp>
      <p:sp>
        <p:nvSpPr>
          <p:cNvPr id="4" name="Rectangle 3">
            <a:extLst>
              <a:ext uri="{FF2B5EF4-FFF2-40B4-BE49-F238E27FC236}">
                <a16:creationId xmlns:a16="http://schemas.microsoft.com/office/drawing/2014/main" id="{5005A55C-4B16-644E-B1AC-8FCE8E1E5825}"/>
              </a:ext>
            </a:extLst>
          </p:cNvPr>
          <p:cNvSpPr/>
          <p:nvPr/>
        </p:nvSpPr>
        <p:spPr>
          <a:xfrm>
            <a:off x="1963176" y="5700750"/>
            <a:ext cx="2230572" cy="24622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AE32F3-080E-3447-BCB2-08D01E944FD9}"/>
              </a:ext>
            </a:extLst>
          </p:cNvPr>
          <p:cNvSpPr/>
          <p:nvPr/>
        </p:nvSpPr>
        <p:spPr>
          <a:xfrm>
            <a:off x="11161506" y="6457583"/>
            <a:ext cx="908574" cy="2632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162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p>
          <a:p>
            <a:pPr marL="457200" indent="-457200">
              <a:buFont typeface="Arial" panose="020B0604020202020204" pitchFamily="34" charset="0"/>
              <a:buChar char="•"/>
            </a:pPr>
            <a:r>
              <a:rPr lang="en-US" sz="2800" dirty="0">
                <a:solidFill>
                  <a:schemeClr val="tx1">
                    <a:lumMod val="50000"/>
                  </a:schemeClr>
                </a:solidFill>
              </a:rPr>
              <a:t>High Flux Thermal Management</a:t>
            </a:r>
          </a:p>
        </p:txBody>
      </p:sp>
      <p:sp>
        <p:nvSpPr>
          <p:cNvPr id="8" name="TextBox 7">
            <a:extLst>
              <a:ext uri="{FF2B5EF4-FFF2-40B4-BE49-F238E27FC236}">
                <a16:creationId xmlns:a16="http://schemas.microsoft.com/office/drawing/2014/main" id="{4A61A256-FBCA-5E4B-9719-8EF6F604701D}"/>
              </a:ext>
            </a:extLst>
          </p:cNvPr>
          <p:cNvSpPr txBox="1"/>
          <p:nvPr/>
        </p:nvSpPr>
        <p:spPr>
          <a:xfrm>
            <a:off x="884445" y="6504081"/>
            <a:ext cx="10277061" cy="338554"/>
          </a:xfrm>
          <a:prstGeom prst="rect">
            <a:avLst/>
          </a:prstGeom>
          <a:noFill/>
        </p:spPr>
        <p:txBody>
          <a:bodyPr wrap="square" rtlCol="0">
            <a:spAutoFit/>
          </a:bodyPr>
          <a:lstStyle/>
          <a:p>
            <a:r>
              <a:rPr lang="en-US" sz="800" dirty="0" err="1"/>
              <a:t>Fronk</a:t>
            </a:r>
            <a:r>
              <a:rPr lang="en-US" sz="800" dirty="0"/>
              <a:t>, B. &amp; Rattner, A. . (2016). High-Flux Thermal Management with Supercritical Fluids. </a:t>
            </a:r>
            <a:r>
              <a:rPr lang="en-US" sz="800" i="1" dirty="0"/>
              <a:t>Journal of Heat Transfer</a:t>
            </a:r>
            <a:r>
              <a:rPr lang="en-US" sz="800" dirty="0"/>
              <a:t>. pp. 124501-1-4. 138. 138(12). https://</a:t>
            </a:r>
            <a:r>
              <a:rPr lang="en-US" sz="800" dirty="0" err="1"/>
              <a:t>doi-org.proxy.lib.fsu.edu</a:t>
            </a:r>
            <a:r>
              <a:rPr lang="en-US" sz="800" dirty="0"/>
              <a:t>/10.1115/1.4034053</a:t>
            </a:r>
          </a:p>
          <a:p>
            <a:r>
              <a:rPr lang="en-US" sz="800" dirty="0">
                <a:solidFill>
                  <a:srgbClr val="666666"/>
                </a:solidFill>
                <a:latin typeface="archivo_narrowregular"/>
              </a:rPr>
              <a:t>National Academies of Sciences, Engineering, and Medicine. 2020. </a:t>
            </a:r>
            <a:r>
              <a:rPr lang="en-US" sz="800" i="1" dirty="0">
                <a:solidFill>
                  <a:srgbClr val="666666"/>
                </a:solidFill>
                <a:latin typeface="archivo_narrowregular"/>
              </a:rPr>
              <a:t>Advanced Technologies for Gas Turbines</a:t>
            </a:r>
            <a:r>
              <a:rPr lang="en-US" sz="800" dirty="0">
                <a:solidFill>
                  <a:srgbClr val="666666"/>
                </a:solidFill>
                <a:latin typeface="archivo_narrowregular"/>
              </a:rPr>
              <a:t>. Washington, DC: The National Academies Press. https://</a:t>
            </a:r>
            <a:r>
              <a:rPr lang="en-US" sz="800" dirty="0" err="1">
                <a:solidFill>
                  <a:srgbClr val="666666"/>
                </a:solidFill>
                <a:latin typeface="archivo_narrowregular"/>
              </a:rPr>
              <a:t>doi.org</a:t>
            </a:r>
            <a:r>
              <a:rPr lang="en-US" sz="800" dirty="0">
                <a:solidFill>
                  <a:srgbClr val="666666"/>
                </a:solidFill>
                <a:latin typeface="archivo_narrowregular"/>
              </a:rPr>
              <a:t>/10.17226/25630.</a:t>
            </a:r>
            <a:endParaRPr lang="en-US" sz="800" dirty="0"/>
          </a:p>
        </p:txBody>
      </p:sp>
      <p:sp>
        <p:nvSpPr>
          <p:cNvPr id="4" name="TextBox 3">
            <a:extLst>
              <a:ext uri="{FF2B5EF4-FFF2-40B4-BE49-F238E27FC236}">
                <a16:creationId xmlns:a16="http://schemas.microsoft.com/office/drawing/2014/main" id="{C92543BA-28BC-AF4B-862E-31BE6D9468E8}"/>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7DB2831-723E-2847-B99E-3C02A63362A2}"/>
              </a:ext>
            </a:extLst>
          </p:cNvPr>
          <p:cNvSpPr txBox="1"/>
          <p:nvPr/>
        </p:nvSpPr>
        <p:spPr>
          <a:xfrm>
            <a:off x="1518834" y="4822330"/>
            <a:ext cx="4333461" cy="400110"/>
          </a:xfrm>
          <a:prstGeom prst="rect">
            <a:avLst/>
          </a:prstGeom>
          <a:noFill/>
        </p:spPr>
        <p:txBody>
          <a:bodyPr wrap="square" rtlCol="0">
            <a:spAutoFit/>
          </a:bodyPr>
          <a:lstStyle/>
          <a:p>
            <a:r>
              <a:rPr lang="en-US" sz="1000" b="1" dirty="0"/>
              <a:t>Fig. 3:</a:t>
            </a:r>
            <a:r>
              <a:rPr lang="en-US" sz="1000" dirty="0"/>
              <a:t> Another promising application of sCO</a:t>
            </a:r>
            <a:r>
              <a:rPr lang="en-US" sz="1000" baseline="-25000" dirty="0"/>
              <a:t>2</a:t>
            </a:r>
            <a:r>
              <a:rPr lang="en-US" sz="1000" dirty="0"/>
              <a:t> is in high flux thermal management.</a:t>
            </a:r>
            <a:endParaRPr lang="en-US" sz="1000" b="1" dirty="0"/>
          </a:p>
        </p:txBody>
      </p:sp>
      <p:pic>
        <p:nvPicPr>
          <p:cNvPr id="6" name="Picture 5" descr="A picture containing text, trowel, tool&#10;&#10;Description automatically generated">
            <a:extLst>
              <a:ext uri="{FF2B5EF4-FFF2-40B4-BE49-F238E27FC236}">
                <a16:creationId xmlns:a16="http://schemas.microsoft.com/office/drawing/2014/main" id="{84CDF500-746C-6543-92A1-C114EACB9C03}"/>
              </a:ext>
            </a:extLst>
          </p:cNvPr>
          <p:cNvPicPr>
            <a:picLocks noChangeAspect="1"/>
          </p:cNvPicPr>
          <p:nvPr/>
        </p:nvPicPr>
        <p:blipFill>
          <a:blip r:embed="rId2"/>
          <a:stretch>
            <a:fillRect/>
          </a:stretch>
        </p:blipFill>
        <p:spPr>
          <a:xfrm>
            <a:off x="675367" y="1828801"/>
            <a:ext cx="5176928" cy="2993529"/>
          </a:xfrm>
          <a:prstGeom prst="rect">
            <a:avLst/>
          </a:prstGeom>
        </p:spPr>
      </p:pic>
      <p:sp>
        <p:nvSpPr>
          <p:cNvPr id="7" name="Rectangle 6">
            <a:extLst>
              <a:ext uri="{FF2B5EF4-FFF2-40B4-BE49-F238E27FC236}">
                <a16:creationId xmlns:a16="http://schemas.microsoft.com/office/drawing/2014/main" id="{8DCCBF7F-EB20-864B-AD5A-660F181F969C}"/>
              </a:ext>
            </a:extLst>
          </p:cNvPr>
          <p:cNvSpPr/>
          <p:nvPr/>
        </p:nvSpPr>
        <p:spPr>
          <a:xfrm>
            <a:off x="884445" y="4308529"/>
            <a:ext cx="634389" cy="5138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48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Text Placeholder 2"/>
          <p:cNvSpPr>
            <a:spLocks noGrp="1"/>
          </p:cNvSpPr>
          <p:nvPr>
            <p:ph type="body" sz="quarter" idx="4294967295"/>
          </p:nvPr>
        </p:nvSpPr>
        <p:spPr>
          <a:xfrm>
            <a:off x="609599" y="1828800"/>
            <a:ext cx="10982476" cy="450056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Experimental and numerical challenges due to extreme operating conditions and sensitive parameter regime</a:t>
            </a:r>
          </a:p>
          <a:p>
            <a:pPr marL="457200" indent="-457200">
              <a:buFont typeface="Arial" panose="020B0604020202020204" pitchFamily="34" charset="0"/>
              <a:buChar char="•"/>
            </a:pPr>
            <a:r>
              <a:rPr lang="en-US" sz="2800" dirty="0">
                <a:solidFill>
                  <a:schemeClr val="tx1">
                    <a:lumMod val="50000"/>
                  </a:schemeClr>
                </a:solidFill>
              </a:rPr>
              <a:t>Focuses on application-specific quantities of interest as opposed to general underlying physics</a:t>
            </a:r>
          </a:p>
          <a:p>
            <a:pPr marL="457200" indent="-457200">
              <a:buFont typeface="Arial" panose="020B0604020202020204" pitchFamily="34" charset="0"/>
              <a:buChar char="•"/>
            </a:pPr>
            <a:endParaRPr lang="en-US" sz="2800" dirty="0">
              <a:solidFill>
                <a:schemeClr val="bg1">
                  <a:lumMod val="75000"/>
                </a:schemeClr>
              </a:solidFill>
            </a:endParaRPr>
          </a:p>
        </p:txBody>
      </p:sp>
      <p:sp>
        <p:nvSpPr>
          <p:cNvPr id="9" name="TextBox 8">
            <a:extLst>
              <a:ext uri="{FF2B5EF4-FFF2-40B4-BE49-F238E27FC236}">
                <a16:creationId xmlns:a16="http://schemas.microsoft.com/office/drawing/2014/main" id="{67B7CFB9-DEFD-6140-8F7E-0A4015AA406B}"/>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0565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EF0C3EF-E68F-D042-81A6-76AEF41EA754}"/>
              </a:ext>
            </a:extLst>
          </p:cNvPr>
          <p:cNvSpPr>
            <a:spLocks noGrp="1"/>
          </p:cNvSpPr>
          <p:nvPr>
            <p:ph type="body" sz="quarter" idx="54"/>
          </p:nvPr>
        </p:nvSpPr>
        <p:spPr/>
        <p:txBody>
          <a:bodyPr/>
          <a:lstStyle/>
          <a:p>
            <a:pPr marL="342900" indent="-342900">
              <a:buFont typeface="Arial" panose="020B0604020202020204" pitchFamily="34" charset="0"/>
              <a:buChar char="•"/>
            </a:pPr>
            <a:r>
              <a:rPr lang="en-US" dirty="0"/>
              <a:t>Our hypothesis is that supercritical flows for canonical round turbulent jets exhibit different physical mechanisms than those of ideal gas.</a:t>
            </a:r>
          </a:p>
          <a:p>
            <a:pPr marL="342900" indent="-342900">
              <a:buFont typeface="Arial" panose="020B0604020202020204" pitchFamily="34" charset="0"/>
              <a:buChar char="•"/>
            </a:pPr>
            <a:r>
              <a:rPr lang="en-US" dirty="0"/>
              <a:t>Understanding base mechanisms of supercritical flows can add to theory related to quantities of interest across all applications</a:t>
            </a:r>
          </a:p>
          <a:p>
            <a:endParaRPr lang="en-US" dirty="0"/>
          </a:p>
        </p:txBody>
      </p:sp>
      <p:sp>
        <p:nvSpPr>
          <p:cNvPr id="6" name="Text Placeholder 5">
            <a:extLst>
              <a:ext uri="{FF2B5EF4-FFF2-40B4-BE49-F238E27FC236}">
                <a16:creationId xmlns:a16="http://schemas.microsoft.com/office/drawing/2014/main" id="{B59F3131-AB30-4340-A44E-CB2C453EB368}"/>
              </a:ext>
            </a:extLst>
          </p:cNvPr>
          <p:cNvSpPr>
            <a:spLocks noGrp="1"/>
          </p:cNvSpPr>
          <p:nvPr>
            <p:ph type="body" sz="quarter" idx="51"/>
          </p:nvPr>
        </p:nvSpPr>
        <p:spPr>
          <a:xfrm>
            <a:off x="493776" y="676656"/>
            <a:ext cx="3374136" cy="1719072"/>
          </a:xfrm>
          <a:ln w="25400">
            <a:solidFill>
              <a:schemeClr val="bg1"/>
            </a:solidFill>
          </a:ln>
        </p:spPr>
        <p:txBody>
          <a:bodyPr/>
          <a:lstStyle/>
          <a:p>
            <a:endParaRPr lang="en-US" dirty="0"/>
          </a:p>
          <a:p>
            <a:r>
              <a:rPr lang="en-US" dirty="0"/>
              <a:t>    </a:t>
            </a:r>
            <a:r>
              <a:rPr lang="en-US" sz="3600" dirty="0"/>
              <a:t>Project Scope</a:t>
            </a:r>
            <a:endParaRPr lang="en-US" sz="2400" dirty="0"/>
          </a:p>
        </p:txBody>
      </p:sp>
      <p:sp>
        <p:nvSpPr>
          <p:cNvPr id="8" name="Text Placeholder 7">
            <a:extLst>
              <a:ext uri="{FF2B5EF4-FFF2-40B4-BE49-F238E27FC236}">
                <a16:creationId xmlns:a16="http://schemas.microsoft.com/office/drawing/2014/main" id="{068E58C7-DFBE-5A44-A5B2-FB9660F72784}"/>
              </a:ext>
            </a:extLst>
          </p:cNvPr>
          <p:cNvSpPr>
            <a:spLocks noGrp="1"/>
          </p:cNvSpPr>
          <p:nvPr>
            <p:ph type="body" sz="quarter" idx="53"/>
          </p:nvPr>
        </p:nvSpPr>
        <p:spPr>
          <a:xfrm>
            <a:off x="4925082" y="768879"/>
            <a:ext cx="6189939" cy="2424697"/>
          </a:xfrm>
        </p:spPr>
        <p:txBody>
          <a:bodyPr/>
          <a:lstStyle/>
          <a:p>
            <a:r>
              <a:rPr lang="en-US" sz="2800" b="1" dirty="0"/>
              <a:t>Goal: simulate flow field of turbulent sCO</a:t>
            </a:r>
            <a:r>
              <a:rPr lang="en-US" sz="2800" b="1" baseline="-25000" dirty="0"/>
              <a:t>2</a:t>
            </a:r>
            <a:r>
              <a:rPr lang="en-US" sz="2800" b="1" dirty="0"/>
              <a:t> jet in order to gain better understanding of underlying physics in the pseudocritical zone, specifically around the pseudo-boiling point</a:t>
            </a:r>
          </a:p>
        </p:txBody>
      </p:sp>
    </p:spTree>
    <p:extLst>
      <p:ext uri="{BB962C8B-B14F-4D97-AF65-F5344CB8AC3E}">
        <p14:creationId xmlns:p14="http://schemas.microsoft.com/office/powerpoint/2010/main" val="56296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Experimental Research Overview</a:t>
            </a: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close-up of a document&#10;&#10;Description automatically generated">
            <a:extLst>
              <a:ext uri="{FF2B5EF4-FFF2-40B4-BE49-F238E27FC236}">
                <a16:creationId xmlns:a16="http://schemas.microsoft.com/office/drawing/2014/main" id="{7F0416ED-AA31-5C4A-8490-6F86643934DC}"/>
              </a:ext>
            </a:extLst>
          </p:cNvPr>
          <p:cNvPicPr>
            <a:picLocks noChangeAspect="1"/>
          </p:cNvPicPr>
          <p:nvPr/>
        </p:nvPicPr>
        <p:blipFill>
          <a:blip r:embed="rId2"/>
          <a:stretch>
            <a:fillRect/>
          </a:stretch>
        </p:blipFill>
        <p:spPr>
          <a:xfrm>
            <a:off x="4340764" y="0"/>
            <a:ext cx="3560256" cy="2475914"/>
          </a:xfrm>
          <a:prstGeom prst="rect">
            <a:avLst/>
          </a:prstGeom>
        </p:spPr>
      </p:pic>
      <p:pic>
        <p:nvPicPr>
          <p:cNvPr id="16" name="Picture 15" descr="A close-up of a paper&#10;&#10;Description automatically generated">
            <a:extLst>
              <a:ext uri="{FF2B5EF4-FFF2-40B4-BE49-F238E27FC236}">
                <a16:creationId xmlns:a16="http://schemas.microsoft.com/office/drawing/2014/main" id="{365C0382-4B77-E549-AF01-62FFA50B1021}"/>
              </a:ext>
            </a:extLst>
          </p:cNvPr>
          <p:cNvPicPr>
            <a:picLocks noChangeAspect="1"/>
          </p:cNvPicPr>
          <p:nvPr/>
        </p:nvPicPr>
        <p:blipFill>
          <a:blip r:embed="rId3"/>
          <a:stretch>
            <a:fillRect/>
          </a:stretch>
        </p:blipFill>
        <p:spPr>
          <a:xfrm>
            <a:off x="4374113" y="2531807"/>
            <a:ext cx="3493558" cy="4165629"/>
          </a:xfrm>
          <a:prstGeom prst="rect">
            <a:avLst/>
          </a:prstGeom>
        </p:spPr>
      </p:pic>
      <p:pic>
        <p:nvPicPr>
          <p:cNvPr id="18" name="Picture 17">
            <a:extLst>
              <a:ext uri="{FF2B5EF4-FFF2-40B4-BE49-F238E27FC236}">
                <a16:creationId xmlns:a16="http://schemas.microsoft.com/office/drawing/2014/main" id="{9DFA974A-01AF-3842-805D-73866EB073D1}"/>
              </a:ext>
            </a:extLst>
          </p:cNvPr>
          <p:cNvPicPr>
            <a:picLocks noChangeAspect="1"/>
          </p:cNvPicPr>
          <p:nvPr/>
        </p:nvPicPr>
        <p:blipFill>
          <a:blip r:embed="rId4"/>
          <a:stretch>
            <a:fillRect/>
          </a:stretch>
        </p:blipFill>
        <p:spPr>
          <a:xfrm>
            <a:off x="4374113" y="6419486"/>
            <a:ext cx="5815368" cy="409121"/>
          </a:xfrm>
          <a:prstGeom prst="rect">
            <a:avLst/>
          </a:prstGeom>
        </p:spPr>
      </p:pic>
      <p:pic>
        <p:nvPicPr>
          <p:cNvPr id="20" name="Picture 19" descr="A diagram of liquid fluid&#10;&#10;Description automatically generated">
            <a:extLst>
              <a:ext uri="{FF2B5EF4-FFF2-40B4-BE49-F238E27FC236}">
                <a16:creationId xmlns:a16="http://schemas.microsoft.com/office/drawing/2014/main" id="{147E3EDE-8FE8-F040-AF36-BF8F072D5508}"/>
              </a:ext>
            </a:extLst>
          </p:cNvPr>
          <p:cNvPicPr>
            <a:picLocks noChangeAspect="1"/>
          </p:cNvPicPr>
          <p:nvPr/>
        </p:nvPicPr>
        <p:blipFill>
          <a:blip r:embed="rId5"/>
          <a:stretch>
            <a:fillRect/>
          </a:stretch>
        </p:blipFill>
        <p:spPr>
          <a:xfrm>
            <a:off x="8174182" y="2063750"/>
            <a:ext cx="3810000" cy="2730500"/>
          </a:xfrm>
          <a:prstGeom prst="rect">
            <a:avLst/>
          </a:prstGeom>
        </p:spPr>
      </p:pic>
      <p:pic>
        <p:nvPicPr>
          <p:cNvPr id="22" name="Picture 21">
            <a:extLst>
              <a:ext uri="{FF2B5EF4-FFF2-40B4-BE49-F238E27FC236}">
                <a16:creationId xmlns:a16="http://schemas.microsoft.com/office/drawing/2014/main" id="{1A8710ED-123D-7143-9310-2E50F2CDBC06}"/>
              </a:ext>
            </a:extLst>
          </p:cNvPr>
          <p:cNvPicPr>
            <a:picLocks noChangeAspect="1"/>
          </p:cNvPicPr>
          <p:nvPr/>
        </p:nvPicPr>
        <p:blipFill>
          <a:blip r:embed="rId6"/>
          <a:stretch>
            <a:fillRect/>
          </a:stretch>
        </p:blipFill>
        <p:spPr>
          <a:xfrm>
            <a:off x="8294006" y="4794250"/>
            <a:ext cx="3790950" cy="228600"/>
          </a:xfrm>
          <a:prstGeom prst="rect">
            <a:avLst/>
          </a:prstGeom>
        </p:spPr>
      </p:pic>
    </p:spTree>
    <p:extLst>
      <p:ext uri="{BB962C8B-B14F-4D97-AF65-F5344CB8AC3E}">
        <p14:creationId xmlns:p14="http://schemas.microsoft.com/office/powerpoint/2010/main" val="3663911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Autofit/>
      </a:bodyPr>
      <a:lstStyle>
        <a:defPPr marL="457200" indent="-457200" algn="l">
          <a:spcBef>
            <a:spcPts val="672"/>
          </a:spcBef>
          <a:buFont typeface="Arial" panose="020B0604020202020204" pitchFamily="34" charset="0"/>
          <a:buChar char="•"/>
          <a:defRPr sz="2800" dirty="0" smtClean="0">
            <a:solidFill>
              <a:schemeClr val="tx1">
                <a:lumMod val="50000"/>
              </a:schemeClr>
            </a:solidFill>
          </a:defRPr>
        </a:defPPr>
      </a:lstStyle>
    </a:tx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1221</TotalTime>
  <Words>2422</Words>
  <Application>Microsoft Macintosh PowerPoint</Application>
  <PresentationFormat>Widescreen</PresentationFormat>
  <Paragraphs>306</Paragraphs>
  <Slides>48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archivo_narrowregular</vt:lpstr>
      <vt:lpstr>Arial</vt:lpstr>
      <vt:lpstr>Calibri</vt:lpstr>
      <vt:lpstr>Calibri Light</vt:lpstr>
      <vt:lpstr>Cambria Math</vt:lpstr>
      <vt:lpstr>System Font Regular</vt:lpstr>
      <vt:lpstr>Office Theme</vt:lpstr>
      <vt:lpstr>1_Office Theme</vt:lpstr>
      <vt:lpstr>PowerPoint Presentation</vt:lpstr>
      <vt:lpstr>Motivation</vt:lpstr>
      <vt:lpstr>Motivation</vt:lpstr>
      <vt:lpstr>Motivation</vt:lpstr>
      <vt:lpstr>Applications of Interest</vt:lpstr>
      <vt:lpstr>Applications of Interest</vt:lpstr>
      <vt:lpstr>Challenges</vt:lpstr>
      <vt:lpstr>PowerPoint Presentation</vt:lpstr>
      <vt:lpstr>PowerPoint Presentation</vt:lpstr>
      <vt:lpstr>PowerPoint Presentation</vt:lpstr>
      <vt:lpstr>What are supercritical fluids?</vt:lpstr>
      <vt:lpstr>What is a Large Eddy Simulation?</vt:lpstr>
      <vt:lpstr>Governing Equations</vt:lpstr>
      <vt:lpstr>Governing Equations</vt:lpstr>
      <vt:lpstr>Governing Equations</vt:lpstr>
      <vt:lpstr>Model Overview</vt:lpstr>
      <vt:lpstr>Model Validation</vt:lpstr>
      <vt:lpstr>PeleC</vt:lpstr>
      <vt:lpstr>Numerical Methods</vt:lpstr>
      <vt:lpstr>Numerical Methods</vt:lpstr>
      <vt:lpstr>Numerical Methods</vt:lpstr>
      <vt:lpstr>Schematic</vt:lpstr>
      <vt:lpstr>Performing LES in HPC environment</vt:lpstr>
      <vt:lpstr>Boundary Conditions</vt:lpstr>
      <vt:lpstr>Exploring Injections Near the Pseudocritical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Future Work</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Ream</dc:creator>
  <cp:lastModifiedBy>Julia Ream</cp:lastModifiedBy>
  <cp:revision>10</cp:revision>
  <dcterms:created xsi:type="dcterms:W3CDTF">2023-07-09T23:58:18Z</dcterms:created>
  <dcterms:modified xsi:type="dcterms:W3CDTF">2023-07-10T20:19:58Z</dcterms:modified>
</cp:coreProperties>
</file>